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7" r:id="rId2"/>
    <p:sldId id="266" r:id="rId3"/>
    <p:sldId id="258" r:id="rId4"/>
    <p:sldId id="259" r:id="rId5"/>
    <p:sldId id="268" r:id="rId6"/>
    <p:sldId id="275" r:id="rId7"/>
    <p:sldId id="276" r:id="rId8"/>
    <p:sldId id="278" r:id="rId9"/>
    <p:sldId id="279" r:id="rId10"/>
    <p:sldId id="281" r:id="rId11"/>
    <p:sldId id="282" r:id="rId12"/>
    <p:sldId id="280" r:id="rId13"/>
    <p:sldId id="283" r:id="rId14"/>
    <p:sldId id="284" r:id="rId15"/>
    <p:sldId id="285" r:id="rId16"/>
    <p:sldId id="287" r:id="rId17"/>
    <p:sldId id="291" r:id="rId18"/>
    <p:sldId id="294" r:id="rId19"/>
    <p:sldId id="288" r:id="rId20"/>
    <p:sldId id="292" r:id="rId21"/>
    <p:sldId id="295" r:id="rId22"/>
    <p:sldId id="289" r:id="rId23"/>
    <p:sldId id="293" r:id="rId24"/>
    <p:sldId id="296" r:id="rId25"/>
    <p:sldId id="297" r:id="rId26"/>
    <p:sldId id="298" r:id="rId27"/>
    <p:sldId id="299" r:id="rId28"/>
    <p:sldId id="300" r:id="rId29"/>
    <p:sldId id="301" r:id="rId30"/>
    <p:sldId id="302" r:id="rId31"/>
    <p:sldId id="308" r:id="rId32"/>
    <p:sldId id="304" r:id="rId33"/>
    <p:sldId id="306" r:id="rId34"/>
    <p:sldId id="309" r:id="rId35"/>
    <p:sldId id="318" r:id="rId36"/>
    <p:sldId id="319" r:id="rId37"/>
    <p:sldId id="310" r:id="rId38"/>
    <p:sldId id="311" r:id="rId39"/>
    <p:sldId id="312" r:id="rId40"/>
    <p:sldId id="313" r:id="rId41"/>
    <p:sldId id="314" r:id="rId42"/>
    <p:sldId id="315" r:id="rId43"/>
    <p:sldId id="317" r:id="rId44"/>
    <p:sldId id="316" r:id="rId45"/>
    <p:sldId id="26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8" d="100"/>
          <a:sy n="68" d="100"/>
        </p:scale>
        <p:origin x="8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952C0B-3183-4B8B-B575-687CE41851E1}" type="datetimeFigureOut">
              <a:rPr lang="en-IN" smtClean="0"/>
              <a:t>14-03-2025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ABE7B-A113-4970-9D61-AC0E54DF9468}" type="slidenum">
              <a:rPr lang="en-IN" smtClean="0"/>
              <a:t>‹#›</a:t>
            </a:fld>
            <a:endParaRPr lang="en-IN"/>
          </a:p>
        </p:txBody>
      </p:sp>
    </p:spTree>
    <p:extLst>
      <p:ext uri="{BB962C8B-B14F-4D97-AF65-F5344CB8AC3E}">
        <p14:creationId xmlns:p14="http://schemas.microsoft.com/office/powerpoint/2010/main" val="3774209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047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9270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2269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88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971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323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9239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4760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967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840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3517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02541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86172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7630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44886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45001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44024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1247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39109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81129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317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3/13/2025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050009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8.sv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mmsservice.liveblog365.com/"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www.mmsservice.in/"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hyperlink" Target="https://hemingwayapp.com/" TargetMode="External"/><Relationship Id="rId3" Type="http://schemas.openxmlformats.org/officeDocument/2006/relationships/hyperlink" Target="https://www.mmsservice.in/" TargetMode="External"/><Relationship Id="rId7" Type="http://schemas.openxmlformats.org/officeDocument/2006/relationships/hyperlink" Target="https://responsivedesignchecker.com/"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pagespeed.web.dev/" TargetMode="External"/><Relationship Id="rId5" Type="http://schemas.openxmlformats.org/officeDocument/2006/relationships/hyperlink" Target="https://www.mmsservice.in/lg-mobile-service-center.php" TargetMode="External"/><Relationship Id="rId4" Type="http://schemas.openxmlformats.org/officeDocument/2006/relationships/hyperlink" Target="https://www.mmsservice.in/lg-smartphone.php" TargetMode="External"/><Relationship Id="rId9" Type="http://schemas.openxmlformats.org/officeDocument/2006/relationships/hyperlink" Target="https://profreehost.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4423569"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387569" y="685800"/>
            <a:ext cx="2854947" cy="5486400"/>
          </a:xfrm>
          <a:custGeom>
            <a:avLst/>
            <a:gdLst/>
            <a:ahLst/>
            <a:cxnLst/>
            <a:rect l="l" t="t" r="r" b="b"/>
            <a:pathLst>
              <a:path w="4282420" h="8229600">
                <a:moveTo>
                  <a:pt x="0" y="0"/>
                </a:moveTo>
                <a:lnTo>
                  <a:pt x="4282420" y="0"/>
                </a:lnTo>
                <a:lnTo>
                  <a:pt x="4282420" y="8229600"/>
                </a:lnTo>
                <a:lnTo>
                  <a:pt x="0" y="8229600"/>
                </a:lnTo>
                <a:lnTo>
                  <a:pt x="0" y="0"/>
                </a:lnTo>
                <a:close/>
              </a:path>
            </a:pathLst>
          </a:custGeom>
          <a:blipFill>
            <a:blip r:embed="rId4"/>
            <a:stretch>
              <a:fillRect/>
            </a:stretch>
          </a:blipFill>
        </p:spPr>
      </p:sp>
      <p:sp>
        <p:nvSpPr>
          <p:cNvPr id="4" name="Freeform 4"/>
          <p:cNvSpPr/>
          <p:nvPr/>
        </p:nvSpPr>
        <p:spPr>
          <a:xfrm flipH="1">
            <a:off x="0" y="685800"/>
            <a:ext cx="2854947" cy="5486400"/>
          </a:xfrm>
          <a:custGeom>
            <a:avLst/>
            <a:gdLst/>
            <a:ahLst/>
            <a:cxnLst/>
            <a:rect l="l" t="t" r="r" b="b"/>
            <a:pathLst>
              <a:path w="4282420" h="8229600">
                <a:moveTo>
                  <a:pt x="4282420" y="0"/>
                </a:moveTo>
                <a:lnTo>
                  <a:pt x="0" y="0"/>
                </a:lnTo>
                <a:lnTo>
                  <a:pt x="0" y="8229600"/>
                </a:lnTo>
                <a:lnTo>
                  <a:pt x="4282420" y="8229600"/>
                </a:lnTo>
                <a:lnTo>
                  <a:pt x="4282420" y="0"/>
                </a:lnTo>
                <a:close/>
              </a:path>
            </a:pathLst>
          </a:custGeom>
          <a:blipFill>
            <a:blip r:embed="rId4"/>
            <a:stretch>
              <a:fillRect/>
            </a:stretch>
          </a:blipFill>
        </p:spPr>
      </p:sp>
      <p:sp>
        <p:nvSpPr>
          <p:cNvPr id="5" name="TextBox 5"/>
          <p:cNvSpPr txBox="1"/>
          <p:nvPr/>
        </p:nvSpPr>
        <p:spPr>
          <a:xfrm>
            <a:off x="2650351" y="1740941"/>
            <a:ext cx="6941814" cy="3245504"/>
          </a:xfrm>
          <a:prstGeom prst="rect">
            <a:avLst/>
          </a:prstGeom>
        </p:spPr>
        <p:txBody>
          <a:bodyPr wrap="square" lIns="0" tIns="0" rIns="0" bIns="0" rtlCol="0" anchor="t">
            <a:spAutoFit/>
          </a:bodyPr>
          <a:lstStyle/>
          <a:p>
            <a:pPr algn="ctr" defTabSz="609630">
              <a:lnSpc>
                <a:spcPct val="150000"/>
              </a:lnSpc>
            </a:pPr>
            <a:r>
              <a:rPr lang="en-US" sz="3600" b="1" spc="757" dirty="0">
                <a:solidFill>
                  <a:srgbClr val="FFFFFF"/>
                </a:solidFill>
                <a:latin typeface="Poppins" panose="00000500000000000000" pitchFamily="2" charset="0"/>
                <a:cs typeface="Poppins" panose="00000500000000000000" pitchFamily="2" charset="0"/>
              </a:rPr>
              <a:t>Comprehensive Audit and Analysis for Effective Digital Presence Summary</a:t>
            </a:r>
            <a:endParaRPr lang="en-US" sz="3600" b="1" spc="757" dirty="0">
              <a:solidFill>
                <a:srgbClr val="FFFFFF"/>
              </a:solidFill>
              <a:latin typeface="Poppins" panose="00000500000000000000" pitchFamily="2" charset="0"/>
              <a:cs typeface="Poppins" panose="00000500000000000000" pitchFamily="2" charset="0"/>
              <a:sym typeface="League Spartan"/>
            </a:endParaRPr>
          </a:p>
        </p:txBody>
      </p:sp>
      <p:sp>
        <p:nvSpPr>
          <p:cNvPr id="6" name="Freeform 6"/>
          <p:cNvSpPr/>
          <p:nvPr/>
        </p:nvSpPr>
        <p:spPr>
          <a:xfrm>
            <a:off x="8311678" y="4497155"/>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44162"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7266624" y="5610699"/>
            <a:ext cx="4651082" cy="861774"/>
          </a:xfrm>
          <a:prstGeom prst="rect">
            <a:avLst/>
          </a:prstGeom>
        </p:spPr>
        <p:txBody>
          <a:bodyPr wrap="square" lIns="0" tIns="0" rIns="0" bIns="0" rtlCol="0" anchor="t">
            <a:spAutoFit/>
          </a:bodyPr>
          <a:lstStyle/>
          <a:p>
            <a:pPr marL="0" lvl="0" indent="0" algn="l">
              <a:spcBef>
                <a:spcPct val="0"/>
              </a:spcBef>
            </a:pPr>
            <a:r>
              <a:rPr lang="en-US" sz="2800" b="1" dirty="0">
                <a:solidFill>
                  <a:schemeClr val="bg1"/>
                </a:solidFill>
                <a:latin typeface="Calibri" panose="020F0502020204030204" pitchFamily="34" charset="0"/>
                <a:cs typeface="Calibri" panose="020F0502020204030204" pitchFamily="34" charset="0"/>
                <a:sym typeface="Quattrocento"/>
              </a:rPr>
              <a:t>Presentation by:</a:t>
            </a:r>
          </a:p>
          <a:p>
            <a:pPr marL="0" lvl="0" indent="0" algn="l">
              <a:spcBef>
                <a:spcPct val="0"/>
              </a:spcBef>
            </a:pPr>
            <a:r>
              <a:rPr lang="en-US" sz="2800" b="1" dirty="0">
                <a:solidFill>
                  <a:schemeClr val="bg1"/>
                </a:solidFill>
                <a:latin typeface="Calibri" panose="020F0502020204030204" pitchFamily="34" charset="0"/>
                <a:cs typeface="Calibri" panose="020F0502020204030204" pitchFamily="34" charset="0"/>
                <a:sym typeface="Quattrocento"/>
              </a:rPr>
              <a:t>Thambidurai Sundaramoorthy</a:t>
            </a:r>
          </a:p>
        </p:txBody>
      </p:sp>
      <p:pic>
        <p:nvPicPr>
          <p:cNvPr id="13" name="Picture 12">
            <a:extLst>
              <a:ext uri="{FF2B5EF4-FFF2-40B4-BE49-F238E27FC236}">
                <a16:creationId xmlns:a16="http://schemas.microsoft.com/office/drawing/2014/main" id="{F6474796-1475-B642-AB21-68FB1337992B}"/>
              </a:ext>
            </a:extLst>
          </p:cNvPr>
          <p:cNvPicPr>
            <a:picLocks noChangeAspect="1"/>
          </p:cNvPicPr>
          <p:nvPr/>
        </p:nvPicPr>
        <p:blipFill>
          <a:blip r:embed="rId5">
            <a:duotone>
              <a:schemeClr val="accent1">
                <a:shade val="45000"/>
                <a:satMod val="135000"/>
              </a:schemeClr>
              <a:prstClr val="white"/>
            </a:duotone>
          </a:blip>
          <a:stretch>
            <a:fillRect/>
          </a:stretch>
        </p:blipFill>
        <p:spPr>
          <a:xfrm>
            <a:off x="5082773" y="275181"/>
            <a:ext cx="1552575" cy="13811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5" y="1297625"/>
            <a:ext cx="4645979"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451513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sp>
        <p:nvSpPr>
          <p:cNvPr id="17" name="TextBox 5">
            <a:extLst>
              <a:ext uri="{FF2B5EF4-FFF2-40B4-BE49-F238E27FC236}">
                <a16:creationId xmlns:a16="http://schemas.microsoft.com/office/drawing/2014/main" id="{8B8E94AA-E0EC-92C9-64CB-0DE1B4D36AC2}"/>
              </a:ext>
            </a:extLst>
          </p:cNvPr>
          <p:cNvSpPr txBox="1"/>
          <p:nvPr/>
        </p:nvSpPr>
        <p:spPr>
          <a:xfrm>
            <a:off x="1209230" y="201989"/>
            <a:ext cx="9980490"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Services/LG Service Center</a:t>
            </a:r>
          </a:p>
        </p:txBody>
      </p:sp>
      <p:pic>
        <p:nvPicPr>
          <p:cNvPr id="3" name="Picture 2">
            <a:extLst>
              <a:ext uri="{FF2B5EF4-FFF2-40B4-BE49-F238E27FC236}">
                <a16:creationId xmlns:a16="http://schemas.microsoft.com/office/drawing/2014/main" id="{5007552A-827C-094A-593D-9676F318AD93}"/>
              </a:ext>
            </a:extLst>
          </p:cNvPr>
          <p:cNvPicPr>
            <a:picLocks noChangeAspect="1"/>
          </p:cNvPicPr>
          <p:nvPr/>
        </p:nvPicPr>
        <p:blipFill>
          <a:blip r:embed="rId3"/>
          <a:stretch>
            <a:fillRect/>
          </a:stretch>
        </p:blipFill>
        <p:spPr>
          <a:xfrm>
            <a:off x="5367337" y="2083479"/>
            <a:ext cx="1457325" cy="1257300"/>
          </a:xfrm>
          <a:prstGeom prst="rect">
            <a:avLst/>
          </a:prstGeom>
        </p:spPr>
      </p:pic>
      <p:pic>
        <p:nvPicPr>
          <p:cNvPr id="9" name="Picture 8">
            <a:extLst>
              <a:ext uri="{FF2B5EF4-FFF2-40B4-BE49-F238E27FC236}">
                <a16:creationId xmlns:a16="http://schemas.microsoft.com/office/drawing/2014/main" id="{2BFF0D4A-705B-6DE6-7FC9-0D6050268704}"/>
              </a:ext>
            </a:extLst>
          </p:cNvPr>
          <p:cNvPicPr>
            <a:picLocks noChangeAspect="1"/>
          </p:cNvPicPr>
          <p:nvPr/>
        </p:nvPicPr>
        <p:blipFill>
          <a:blip r:embed="rId4"/>
          <a:stretch>
            <a:fillRect/>
          </a:stretch>
        </p:blipFill>
        <p:spPr>
          <a:xfrm>
            <a:off x="1647823" y="3365284"/>
            <a:ext cx="9226503" cy="3128817"/>
          </a:xfrm>
          <a:prstGeom prst="rect">
            <a:avLst/>
          </a:prstGeom>
        </p:spPr>
      </p:pic>
    </p:spTree>
    <p:extLst>
      <p:ext uri="{BB962C8B-B14F-4D97-AF65-F5344CB8AC3E}">
        <p14:creationId xmlns:p14="http://schemas.microsoft.com/office/powerpoint/2010/main" val="311682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4">
            <a:extLst>
              <a:ext uri="{FF2B5EF4-FFF2-40B4-BE49-F238E27FC236}">
                <a16:creationId xmlns:a16="http://schemas.microsoft.com/office/drawing/2014/main" id="{7FA867CB-EA8E-E3B6-C0DF-7EDB28EA1062}"/>
              </a:ext>
            </a:extLst>
          </p:cNvPr>
          <p:cNvGrpSpPr/>
          <p:nvPr/>
        </p:nvGrpSpPr>
        <p:grpSpPr>
          <a:xfrm>
            <a:off x="774315" y="1297625"/>
            <a:ext cx="4515137" cy="580183"/>
            <a:chOff x="0" y="0"/>
            <a:chExt cx="2186727" cy="545838"/>
          </a:xfrm>
        </p:grpSpPr>
        <p:sp>
          <p:nvSpPr>
            <p:cNvPr id="27" name="Freeform 5">
              <a:extLst>
                <a:ext uri="{FF2B5EF4-FFF2-40B4-BE49-F238E27FC236}">
                  <a16:creationId xmlns:a16="http://schemas.microsoft.com/office/drawing/2014/main" id="{9D75312E-3A78-B5FD-91DB-498FCAFAB3C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8" name="TextBox 6">
              <a:extLst>
                <a:ext uri="{FF2B5EF4-FFF2-40B4-BE49-F238E27FC236}">
                  <a16:creationId xmlns:a16="http://schemas.microsoft.com/office/drawing/2014/main" id="{5DA44E08-BE89-B8DC-F0A7-DED0E9E105E4}"/>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TextBox 6">
            <a:extLst>
              <a:ext uri="{FF2B5EF4-FFF2-40B4-BE49-F238E27FC236}">
                <a16:creationId xmlns:a16="http://schemas.microsoft.com/office/drawing/2014/main" id="{DEEE77CB-AAE6-E8F7-0F35-97D17EACD8D2}"/>
              </a:ext>
            </a:extLst>
          </p:cNvPr>
          <p:cNvSpPr txBox="1"/>
          <p:nvPr/>
        </p:nvSpPr>
        <p:spPr>
          <a:xfrm>
            <a:off x="905158" y="1356129"/>
            <a:ext cx="424254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Box 5">
            <a:extLst>
              <a:ext uri="{FF2B5EF4-FFF2-40B4-BE49-F238E27FC236}">
                <a16:creationId xmlns:a16="http://schemas.microsoft.com/office/drawing/2014/main" id="{78F73078-2590-BD3A-7820-3EEE42DE193D}"/>
              </a:ext>
            </a:extLst>
          </p:cNvPr>
          <p:cNvSpPr txBox="1"/>
          <p:nvPr/>
        </p:nvSpPr>
        <p:spPr>
          <a:xfrm>
            <a:off x="1209230" y="201989"/>
            <a:ext cx="9980490"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Services/LG Service Center</a:t>
            </a:r>
          </a:p>
        </p:txBody>
      </p:sp>
      <p:pic>
        <p:nvPicPr>
          <p:cNvPr id="5" name="Picture 4">
            <a:extLst>
              <a:ext uri="{FF2B5EF4-FFF2-40B4-BE49-F238E27FC236}">
                <a16:creationId xmlns:a16="http://schemas.microsoft.com/office/drawing/2014/main" id="{402A5258-1346-E48C-2F75-899AC0A07B65}"/>
              </a:ext>
            </a:extLst>
          </p:cNvPr>
          <p:cNvPicPr>
            <a:picLocks noChangeAspect="1"/>
          </p:cNvPicPr>
          <p:nvPr/>
        </p:nvPicPr>
        <p:blipFill>
          <a:blip r:embed="rId3"/>
          <a:stretch>
            <a:fillRect/>
          </a:stretch>
        </p:blipFill>
        <p:spPr>
          <a:xfrm>
            <a:off x="5400675" y="2058974"/>
            <a:ext cx="1390650" cy="1304925"/>
          </a:xfrm>
          <a:prstGeom prst="rect">
            <a:avLst/>
          </a:prstGeom>
        </p:spPr>
      </p:pic>
      <p:pic>
        <p:nvPicPr>
          <p:cNvPr id="8" name="Picture 7">
            <a:extLst>
              <a:ext uri="{FF2B5EF4-FFF2-40B4-BE49-F238E27FC236}">
                <a16:creationId xmlns:a16="http://schemas.microsoft.com/office/drawing/2014/main" id="{0D5496C9-050F-5119-E00A-196EE756B1D4}"/>
              </a:ext>
            </a:extLst>
          </p:cNvPr>
          <p:cNvPicPr>
            <a:picLocks noChangeAspect="1"/>
          </p:cNvPicPr>
          <p:nvPr/>
        </p:nvPicPr>
        <p:blipFill>
          <a:blip r:embed="rId4"/>
          <a:stretch>
            <a:fillRect/>
          </a:stretch>
        </p:blipFill>
        <p:spPr>
          <a:xfrm>
            <a:off x="1463700" y="3363899"/>
            <a:ext cx="9480965" cy="3106696"/>
          </a:xfrm>
          <a:prstGeom prst="rect">
            <a:avLst/>
          </a:prstGeom>
        </p:spPr>
      </p:pic>
    </p:spTree>
    <p:extLst>
      <p:ext uri="{BB962C8B-B14F-4D97-AF65-F5344CB8AC3E}">
        <p14:creationId xmlns:p14="http://schemas.microsoft.com/office/powerpoint/2010/main" val="161013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687270" y="1100544"/>
            <a:ext cx="10817461" cy="5367400"/>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Box 6">
            <a:extLst>
              <a:ext uri="{FF2B5EF4-FFF2-40B4-BE49-F238E27FC236}">
                <a16:creationId xmlns:a16="http://schemas.microsoft.com/office/drawing/2014/main" id="{C93E9C1E-5C81-A553-4FCD-DB8AF3F8B804}"/>
              </a:ext>
            </a:extLst>
          </p:cNvPr>
          <p:cNvSpPr txBox="1"/>
          <p:nvPr/>
        </p:nvSpPr>
        <p:spPr>
          <a:xfrm>
            <a:off x="824987" y="1157431"/>
            <a:ext cx="10542027" cy="2177776"/>
          </a:xfrm>
          <a:prstGeom prst="rect">
            <a:avLst/>
          </a:prstGeom>
        </p:spPr>
        <p:txBody>
          <a:bodyPr wrap="square" lIns="0" tIns="0" rIns="0" bIns="0" rtlCol="0" anchor="t">
            <a:spAutoFit/>
          </a:bodyPr>
          <a:lstStyle/>
          <a:p>
            <a:pPr marL="285750" indent="-285750" algn="just">
              <a:lnSpc>
                <a:spcPct val="150000"/>
              </a:lnSpc>
              <a:buFont typeface="Wingdings" panose="05000000000000000000" pitchFamily="2" charset="2"/>
              <a:buChar char="v"/>
            </a:pPr>
            <a:r>
              <a:rPr lang="en-US" sz="1600" b="1" dirty="0">
                <a:solidFill>
                  <a:schemeClr val="tx2"/>
                </a:solidFill>
                <a:effectLst/>
                <a:latin typeface="+mj-lt"/>
                <a:ea typeface="Times New Roman" panose="02020603050405020304" pitchFamily="18" charset="0"/>
              </a:rPr>
              <a:t>This performance has been measured through the metrics First Contentful Paint (FCP), Speed Index (SI), Large Contentful Paint (LCP), Total Blocking Time (TBT), Cumulative Layout Shift (CLS).</a:t>
            </a:r>
          </a:p>
          <a:p>
            <a:pPr marL="285750" indent="-285750" algn="just">
              <a:lnSpc>
                <a:spcPct val="150000"/>
              </a:lnSpc>
              <a:buFont typeface="Wingdings" panose="05000000000000000000" pitchFamily="2" charset="2"/>
              <a:buChar char="v"/>
            </a:pPr>
            <a:r>
              <a:rPr lang="en-US" sz="1600" b="1" dirty="0">
                <a:solidFill>
                  <a:schemeClr val="tx2"/>
                </a:solidFill>
                <a:latin typeface="+mj-lt"/>
                <a:ea typeface="Times New Roman" panose="02020603050405020304" pitchFamily="18" charset="0"/>
              </a:rPr>
              <a:t>TBT and CLS values are within the range for all the web pages in the website.</a:t>
            </a:r>
          </a:p>
          <a:p>
            <a:pPr marL="285750" indent="-285750" algn="just">
              <a:lnSpc>
                <a:spcPct val="150000"/>
              </a:lnSpc>
              <a:buFont typeface="Wingdings" panose="05000000000000000000" pitchFamily="2" charset="2"/>
              <a:buChar char="v"/>
            </a:pPr>
            <a:r>
              <a:rPr lang="en-US" sz="1600" b="1" dirty="0">
                <a:solidFill>
                  <a:schemeClr val="tx2"/>
                </a:solidFill>
                <a:effectLst/>
                <a:latin typeface="+mj-lt"/>
                <a:ea typeface="Times New Roman" panose="02020603050405020304" pitchFamily="18" charset="0"/>
              </a:rPr>
              <a:t>SI and LCP values exceeds it’s range in all the web pages.</a:t>
            </a:r>
          </a:p>
          <a:p>
            <a:pPr marL="285750" indent="-285750" algn="just">
              <a:lnSpc>
                <a:spcPct val="150000"/>
              </a:lnSpc>
              <a:buFont typeface="Wingdings" panose="05000000000000000000" pitchFamily="2" charset="2"/>
              <a:buChar char="v"/>
            </a:pPr>
            <a:r>
              <a:rPr lang="en-US" sz="1600" b="1" dirty="0">
                <a:solidFill>
                  <a:schemeClr val="tx2"/>
                </a:solidFill>
                <a:latin typeface="+mj-lt"/>
                <a:ea typeface="Times New Roman" panose="02020603050405020304" pitchFamily="18" charset="0"/>
              </a:rPr>
              <a:t>FCP values are within the range for desktop versions where as outside the range for mobile versions in all the web pages.</a:t>
            </a:r>
          </a:p>
          <a:p>
            <a:pPr marL="285750" indent="-285750" algn="just">
              <a:lnSpc>
                <a:spcPct val="150000"/>
              </a:lnSpc>
              <a:buFont typeface="Wingdings" panose="05000000000000000000" pitchFamily="2" charset="2"/>
              <a:buChar char="v"/>
            </a:pPr>
            <a:r>
              <a:rPr lang="en-US" sz="1600" b="1" dirty="0">
                <a:solidFill>
                  <a:schemeClr val="tx2"/>
                </a:solidFill>
                <a:latin typeface="+mj-lt"/>
                <a:ea typeface="Times New Roman" panose="02020603050405020304" pitchFamily="18" charset="0"/>
              </a:rPr>
              <a:t>This has been performed using the PageSpeed Insights tool.</a:t>
            </a:r>
            <a:endParaRPr lang="en-IN" sz="1600" b="1" dirty="0">
              <a:solidFill>
                <a:schemeClr val="tx2"/>
              </a:solidFill>
              <a:effectLst/>
              <a:latin typeface="+mj-lt"/>
              <a:ea typeface="Times New Roman" panose="02020603050405020304" pitchFamily="18" charset="0"/>
            </a:endParaRPr>
          </a:p>
        </p:txBody>
      </p:sp>
      <p:sp>
        <p:nvSpPr>
          <p:cNvPr id="18" name="TextBox 5">
            <a:extLst>
              <a:ext uri="{FF2B5EF4-FFF2-40B4-BE49-F238E27FC236}">
                <a16:creationId xmlns:a16="http://schemas.microsoft.com/office/drawing/2014/main" id="{8C4A1FFB-ED51-276E-6F13-BF1167F54C3A}"/>
              </a:ext>
            </a:extLst>
          </p:cNvPr>
          <p:cNvSpPr txBox="1"/>
          <p:nvPr/>
        </p:nvSpPr>
        <p:spPr>
          <a:xfrm>
            <a:off x="2275506" y="218513"/>
            <a:ext cx="7815078"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Performance Analysis</a:t>
            </a:r>
          </a:p>
        </p:txBody>
      </p:sp>
      <p:graphicFrame>
        <p:nvGraphicFramePr>
          <p:cNvPr id="2" name="Table 2">
            <a:extLst>
              <a:ext uri="{FF2B5EF4-FFF2-40B4-BE49-F238E27FC236}">
                <a16:creationId xmlns:a16="http://schemas.microsoft.com/office/drawing/2014/main" id="{8C7A0C45-295C-70F0-2268-5A29EE8110F5}"/>
              </a:ext>
            </a:extLst>
          </p:cNvPr>
          <p:cNvGraphicFramePr>
            <a:graphicFrameLocks noGrp="1"/>
          </p:cNvGraphicFramePr>
          <p:nvPr>
            <p:extLst>
              <p:ext uri="{D42A27DB-BD31-4B8C-83A1-F6EECF244321}">
                <p14:modId xmlns:p14="http://schemas.microsoft.com/office/powerpoint/2010/main" val="1622957982"/>
              </p:ext>
            </p:extLst>
          </p:nvPr>
        </p:nvGraphicFramePr>
        <p:xfrm>
          <a:off x="2751475" y="3532416"/>
          <a:ext cx="6389858" cy="2225040"/>
        </p:xfrm>
        <a:graphic>
          <a:graphicData uri="http://schemas.openxmlformats.org/drawingml/2006/table">
            <a:tbl>
              <a:tblPr firstRow="1" bandRow="1">
                <a:tableStyleId>{5C22544A-7EE6-4342-B048-85BDC9FD1C3A}</a:tableStyleId>
              </a:tblPr>
              <a:tblGrid>
                <a:gridCol w="3194929">
                  <a:extLst>
                    <a:ext uri="{9D8B030D-6E8A-4147-A177-3AD203B41FA5}">
                      <a16:colId xmlns:a16="http://schemas.microsoft.com/office/drawing/2014/main" val="4116490984"/>
                    </a:ext>
                  </a:extLst>
                </a:gridCol>
                <a:gridCol w="3194929">
                  <a:extLst>
                    <a:ext uri="{9D8B030D-6E8A-4147-A177-3AD203B41FA5}">
                      <a16:colId xmlns:a16="http://schemas.microsoft.com/office/drawing/2014/main" val="690570517"/>
                    </a:ext>
                  </a:extLst>
                </a:gridCol>
              </a:tblGrid>
              <a:tr h="370840">
                <a:tc>
                  <a:txBody>
                    <a:bodyPr/>
                    <a:lstStyle/>
                    <a:p>
                      <a:pPr algn="ctr"/>
                      <a:r>
                        <a:rPr lang="en-US" sz="1600" b="1" dirty="0"/>
                        <a:t>Metrics</a:t>
                      </a:r>
                      <a:endParaRPr lang="en-IN" sz="1600" b="1" dirty="0"/>
                    </a:p>
                  </a:txBody>
                  <a:tcPr/>
                </a:tc>
                <a:tc>
                  <a:txBody>
                    <a:bodyPr/>
                    <a:lstStyle/>
                    <a:p>
                      <a:pPr algn="ctr"/>
                      <a:r>
                        <a:rPr lang="en-US" sz="1600" b="1" dirty="0"/>
                        <a:t>Value Ranges</a:t>
                      </a:r>
                      <a:endParaRPr lang="en-IN" sz="1600" b="1" dirty="0"/>
                    </a:p>
                  </a:txBody>
                  <a:tcPr/>
                </a:tc>
                <a:extLst>
                  <a:ext uri="{0D108BD9-81ED-4DB2-BD59-A6C34878D82A}">
                    <a16:rowId xmlns:a16="http://schemas.microsoft.com/office/drawing/2014/main" val="4208850580"/>
                  </a:ext>
                </a:extLst>
              </a:tr>
              <a:tr h="370840">
                <a:tc>
                  <a:txBody>
                    <a:bodyPr/>
                    <a:lstStyle/>
                    <a:p>
                      <a:pPr algn="ctr"/>
                      <a:r>
                        <a:rPr lang="en-US" sz="1600" b="1" dirty="0"/>
                        <a:t>First Contentful Paint (FCP)</a:t>
                      </a:r>
                      <a:endParaRPr lang="en-IN" sz="1600" b="1" dirty="0"/>
                    </a:p>
                  </a:txBody>
                  <a:tcPr/>
                </a:tc>
                <a:tc>
                  <a:txBody>
                    <a:bodyPr/>
                    <a:lstStyle/>
                    <a:p>
                      <a:pPr algn="ctr"/>
                      <a:r>
                        <a:rPr lang="en-US" sz="1600" b="1" dirty="0"/>
                        <a:t>O to 950 ms</a:t>
                      </a:r>
                      <a:endParaRPr lang="en-IN" sz="1600" b="1" dirty="0"/>
                    </a:p>
                  </a:txBody>
                  <a:tcPr/>
                </a:tc>
                <a:extLst>
                  <a:ext uri="{0D108BD9-81ED-4DB2-BD59-A6C34878D82A}">
                    <a16:rowId xmlns:a16="http://schemas.microsoft.com/office/drawing/2014/main" val="4238202514"/>
                  </a:ext>
                </a:extLst>
              </a:tr>
              <a:tr h="370840">
                <a:tc>
                  <a:txBody>
                    <a:bodyPr/>
                    <a:lstStyle/>
                    <a:p>
                      <a:pPr algn="ctr"/>
                      <a:r>
                        <a:rPr lang="en-US" sz="1600" b="1" dirty="0"/>
                        <a:t>Speed Index (SI)</a:t>
                      </a:r>
                      <a:endParaRPr lang="en-IN" sz="1600" b="1" dirty="0"/>
                    </a:p>
                  </a:txBody>
                  <a:tcPr/>
                </a:tc>
                <a:tc>
                  <a:txBody>
                    <a:bodyPr/>
                    <a:lstStyle/>
                    <a:p>
                      <a:pPr algn="ctr"/>
                      <a:r>
                        <a:rPr lang="en-US" sz="1600" b="1" dirty="0"/>
                        <a:t>O to 1300 ms</a:t>
                      </a:r>
                      <a:endParaRPr lang="en-IN" sz="1600" b="1" dirty="0"/>
                    </a:p>
                  </a:txBody>
                  <a:tcPr/>
                </a:tc>
                <a:extLst>
                  <a:ext uri="{0D108BD9-81ED-4DB2-BD59-A6C34878D82A}">
                    <a16:rowId xmlns:a16="http://schemas.microsoft.com/office/drawing/2014/main" val="2224734231"/>
                  </a:ext>
                </a:extLst>
              </a:tr>
              <a:tr h="370840">
                <a:tc>
                  <a:txBody>
                    <a:bodyPr/>
                    <a:lstStyle/>
                    <a:p>
                      <a:pPr algn="ctr"/>
                      <a:r>
                        <a:rPr lang="en-US" sz="1600" b="1" dirty="0"/>
                        <a:t>Large Contentful Paint (LCP)</a:t>
                      </a:r>
                      <a:endParaRPr lang="en-IN" sz="1600" b="1" dirty="0"/>
                    </a:p>
                  </a:txBody>
                  <a:tcP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dirty="0"/>
                        <a:t>O to 1200 ms</a:t>
                      </a:r>
                      <a:endParaRPr lang="en-IN" sz="1600" b="1" dirty="0"/>
                    </a:p>
                  </a:txBody>
                  <a:tcPr/>
                </a:tc>
                <a:extLst>
                  <a:ext uri="{0D108BD9-81ED-4DB2-BD59-A6C34878D82A}">
                    <a16:rowId xmlns:a16="http://schemas.microsoft.com/office/drawing/2014/main" val="290699186"/>
                  </a:ext>
                </a:extLst>
              </a:tr>
              <a:tr h="370840">
                <a:tc>
                  <a:txBody>
                    <a:bodyPr/>
                    <a:lstStyle/>
                    <a:p>
                      <a:pPr algn="ctr"/>
                      <a:r>
                        <a:rPr lang="en-US" sz="1600" b="1" dirty="0"/>
                        <a:t>Total Blocking Time (TBT)</a:t>
                      </a:r>
                      <a:endParaRPr lang="en-IN" sz="1600" b="1" dirty="0"/>
                    </a:p>
                  </a:txBody>
                  <a:tcPr/>
                </a:tc>
                <a:tc>
                  <a:txBody>
                    <a:bodyPr/>
                    <a:lstStyle/>
                    <a:p>
                      <a:pPr algn="ctr"/>
                      <a:r>
                        <a:rPr lang="en-US" sz="1600" b="1" dirty="0"/>
                        <a:t>O to 150 ms</a:t>
                      </a:r>
                      <a:endParaRPr lang="en-IN" sz="1600" b="1" dirty="0"/>
                    </a:p>
                  </a:txBody>
                  <a:tcPr/>
                </a:tc>
                <a:extLst>
                  <a:ext uri="{0D108BD9-81ED-4DB2-BD59-A6C34878D82A}">
                    <a16:rowId xmlns:a16="http://schemas.microsoft.com/office/drawing/2014/main" val="2492769150"/>
                  </a:ext>
                </a:extLst>
              </a:tr>
              <a:tr h="370840">
                <a:tc>
                  <a:txBody>
                    <a:bodyPr/>
                    <a:lstStyle/>
                    <a:p>
                      <a:pPr algn="ctr"/>
                      <a:r>
                        <a:rPr lang="en-US" sz="1600" b="1" dirty="0"/>
                        <a:t>Cumulative Layout Shift (CLS)</a:t>
                      </a:r>
                      <a:endParaRPr lang="en-IN" sz="1600" b="1" dirty="0"/>
                    </a:p>
                  </a:txBody>
                  <a:tcPr/>
                </a:tc>
                <a:tc>
                  <a:txBody>
                    <a:bodyPr/>
                    <a:lstStyle/>
                    <a:p>
                      <a:pPr algn="ctr"/>
                      <a:r>
                        <a:rPr lang="en-US" sz="1600" b="1" dirty="0"/>
                        <a:t>O to 0.10</a:t>
                      </a:r>
                      <a:endParaRPr lang="en-IN" sz="1600" b="1" dirty="0"/>
                    </a:p>
                  </a:txBody>
                  <a:tcPr/>
                </a:tc>
                <a:extLst>
                  <a:ext uri="{0D108BD9-81ED-4DB2-BD59-A6C34878D82A}">
                    <a16:rowId xmlns:a16="http://schemas.microsoft.com/office/drawing/2014/main" val="3523367608"/>
                  </a:ext>
                </a:extLst>
              </a:tr>
            </a:tbl>
          </a:graphicData>
        </a:graphic>
      </p:graphicFrame>
      <p:graphicFrame>
        <p:nvGraphicFramePr>
          <p:cNvPr id="3" name="Table 4">
            <a:extLst>
              <a:ext uri="{FF2B5EF4-FFF2-40B4-BE49-F238E27FC236}">
                <a16:creationId xmlns:a16="http://schemas.microsoft.com/office/drawing/2014/main" id="{D57C5E25-2FD3-8F12-4CC1-99806C1EC7A3}"/>
              </a:ext>
            </a:extLst>
          </p:cNvPr>
          <p:cNvGraphicFramePr>
            <a:graphicFrameLocks noGrp="1"/>
          </p:cNvGraphicFramePr>
          <p:nvPr>
            <p:extLst>
              <p:ext uri="{D42A27DB-BD31-4B8C-83A1-F6EECF244321}">
                <p14:modId xmlns:p14="http://schemas.microsoft.com/office/powerpoint/2010/main" val="923951494"/>
              </p:ext>
            </p:extLst>
          </p:nvPr>
        </p:nvGraphicFramePr>
        <p:xfrm>
          <a:off x="2592994" y="5934952"/>
          <a:ext cx="6689047" cy="370840"/>
        </p:xfrm>
        <a:graphic>
          <a:graphicData uri="http://schemas.openxmlformats.org/drawingml/2006/table">
            <a:tbl>
              <a:tblPr firstRow="1" bandRow="1">
                <a:tableStyleId>{5C22544A-7EE6-4342-B048-85BDC9FD1C3A}</a:tableStyleId>
              </a:tblPr>
              <a:tblGrid>
                <a:gridCol w="2876702">
                  <a:extLst>
                    <a:ext uri="{9D8B030D-6E8A-4147-A177-3AD203B41FA5}">
                      <a16:colId xmlns:a16="http://schemas.microsoft.com/office/drawing/2014/main" val="187566068"/>
                    </a:ext>
                  </a:extLst>
                </a:gridCol>
                <a:gridCol w="3812345">
                  <a:extLst>
                    <a:ext uri="{9D8B030D-6E8A-4147-A177-3AD203B41FA5}">
                      <a16:colId xmlns:a16="http://schemas.microsoft.com/office/drawing/2014/main" val="3238508362"/>
                    </a:ext>
                  </a:extLst>
                </a:gridCol>
              </a:tblGrid>
              <a:tr h="370840">
                <a:tc>
                  <a:txBody>
                    <a:bodyPr/>
                    <a:lstStyle/>
                    <a:p>
                      <a:r>
                        <a:rPr lang="en-US" sz="1800" b="1" dirty="0"/>
                        <a:t>Overall Metric Score Range</a:t>
                      </a:r>
                      <a:endParaRPr lang="en-IN" sz="1800" dirty="0"/>
                    </a:p>
                  </a:txBody>
                  <a:tcPr/>
                </a:tc>
                <a:tc>
                  <a:txBody>
                    <a:bodyPr/>
                    <a:lstStyle/>
                    <a:p>
                      <a:endParaRPr lang="en-IN" dirty="0"/>
                    </a:p>
                  </a:txBody>
                  <a:tcPr/>
                </a:tc>
                <a:extLst>
                  <a:ext uri="{0D108BD9-81ED-4DB2-BD59-A6C34878D82A}">
                    <a16:rowId xmlns:a16="http://schemas.microsoft.com/office/drawing/2014/main" val="90740677"/>
                  </a:ext>
                </a:extLst>
              </a:tr>
            </a:tbl>
          </a:graphicData>
        </a:graphic>
      </p:graphicFrame>
      <p:pic>
        <p:nvPicPr>
          <p:cNvPr id="19" name="Picture 18">
            <a:extLst>
              <a:ext uri="{FF2B5EF4-FFF2-40B4-BE49-F238E27FC236}">
                <a16:creationId xmlns:a16="http://schemas.microsoft.com/office/drawing/2014/main" id="{02F97EF3-0FD8-FE8B-5781-36D591FA9CF4}"/>
              </a:ext>
            </a:extLst>
          </p:cNvPr>
          <p:cNvPicPr>
            <a:picLocks noChangeAspect="1"/>
          </p:cNvPicPr>
          <p:nvPr/>
        </p:nvPicPr>
        <p:blipFill>
          <a:blip r:embed="rId4"/>
          <a:stretch>
            <a:fillRect/>
          </a:stretch>
        </p:blipFill>
        <p:spPr>
          <a:xfrm>
            <a:off x="5707810" y="5934952"/>
            <a:ext cx="3361236" cy="347358"/>
          </a:xfrm>
          <a:prstGeom prst="rect">
            <a:avLst/>
          </a:prstGeom>
        </p:spPr>
      </p:pic>
    </p:spTree>
    <p:extLst>
      <p:ext uri="{BB962C8B-B14F-4D97-AF65-F5344CB8AC3E}">
        <p14:creationId xmlns:p14="http://schemas.microsoft.com/office/powerpoint/2010/main" val="3489101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6" y="1120010"/>
            <a:ext cx="3910227" cy="630805"/>
            <a:chOff x="0" y="-47625"/>
            <a:chExt cx="2186727" cy="593463"/>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9" y="1229136"/>
            <a:ext cx="3779384"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Responsiveness</a:t>
            </a:r>
            <a:r>
              <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for Desktop</a:t>
            </a:r>
          </a:p>
        </p:txBody>
      </p:sp>
      <p:sp>
        <p:nvSpPr>
          <p:cNvPr id="17" name="TextBox 5">
            <a:extLst>
              <a:ext uri="{FF2B5EF4-FFF2-40B4-BE49-F238E27FC236}">
                <a16:creationId xmlns:a16="http://schemas.microsoft.com/office/drawing/2014/main" id="{8B8E94AA-E0EC-92C9-64CB-0DE1B4D36AC2}"/>
              </a:ext>
            </a:extLst>
          </p:cNvPr>
          <p:cNvSpPr txBox="1"/>
          <p:nvPr/>
        </p:nvSpPr>
        <p:spPr>
          <a:xfrm>
            <a:off x="3306563" y="225296"/>
            <a:ext cx="5909022"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Responsiveness</a:t>
            </a:r>
          </a:p>
        </p:txBody>
      </p:sp>
      <p:pic>
        <p:nvPicPr>
          <p:cNvPr id="15" name="Picture 14">
            <a:extLst>
              <a:ext uri="{FF2B5EF4-FFF2-40B4-BE49-F238E27FC236}">
                <a16:creationId xmlns:a16="http://schemas.microsoft.com/office/drawing/2014/main" id="{30BC5461-93E3-5140-E70C-00CAB528F900}"/>
              </a:ext>
            </a:extLst>
          </p:cNvPr>
          <p:cNvPicPr>
            <a:picLocks noChangeAspect="1"/>
          </p:cNvPicPr>
          <p:nvPr/>
        </p:nvPicPr>
        <p:blipFill>
          <a:blip r:embed="rId3"/>
          <a:stretch>
            <a:fillRect/>
          </a:stretch>
        </p:blipFill>
        <p:spPr>
          <a:xfrm>
            <a:off x="2380368" y="2492923"/>
            <a:ext cx="2518944" cy="3661074"/>
          </a:xfrm>
          <a:prstGeom prst="rect">
            <a:avLst/>
          </a:prstGeom>
        </p:spPr>
      </p:pic>
      <p:pic>
        <p:nvPicPr>
          <p:cNvPr id="5" name="Picture 4">
            <a:extLst>
              <a:ext uri="{FF2B5EF4-FFF2-40B4-BE49-F238E27FC236}">
                <a16:creationId xmlns:a16="http://schemas.microsoft.com/office/drawing/2014/main" id="{F648448C-791A-7898-4F86-4EC682F1C5DC}"/>
              </a:ext>
            </a:extLst>
          </p:cNvPr>
          <p:cNvPicPr>
            <a:picLocks noChangeAspect="1"/>
          </p:cNvPicPr>
          <p:nvPr/>
        </p:nvPicPr>
        <p:blipFill>
          <a:blip r:embed="rId4"/>
          <a:stretch>
            <a:fillRect/>
          </a:stretch>
        </p:blipFill>
        <p:spPr>
          <a:xfrm>
            <a:off x="7026885" y="2492923"/>
            <a:ext cx="2509419" cy="3661074"/>
          </a:xfrm>
          <a:prstGeom prst="rect">
            <a:avLst/>
          </a:prstGeom>
        </p:spPr>
      </p:pic>
    </p:spTree>
    <p:extLst>
      <p:ext uri="{BB962C8B-B14F-4D97-AF65-F5344CB8AC3E}">
        <p14:creationId xmlns:p14="http://schemas.microsoft.com/office/powerpoint/2010/main" val="2555240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5">
            <a:extLst>
              <a:ext uri="{FF2B5EF4-FFF2-40B4-BE49-F238E27FC236}">
                <a16:creationId xmlns:a16="http://schemas.microsoft.com/office/drawing/2014/main" id="{4962C53F-840E-0143-A03A-F420086F89E2}"/>
              </a:ext>
            </a:extLst>
          </p:cNvPr>
          <p:cNvSpPr txBox="1"/>
          <p:nvPr/>
        </p:nvSpPr>
        <p:spPr>
          <a:xfrm>
            <a:off x="3306563" y="225296"/>
            <a:ext cx="5909022"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Responsiveness</a:t>
            </a:r>
          </a:p>
        </p:txBody>
      </p:sp>
      <p:grpSp>
        <p:nvGrpSpPr>
          <p:cNvPr id="18" name="Group 4">
            <a:extLst>
              <a:ext uri="{FF2B5EF4-FFF2-40B4-BE49-F238E27FC236}">
                <a16:creationId xmlns:a16="http://schemas.microsoft.com/office/drawing/2014/main" id="{3A44E772-532A-B3C9-7111-D803AC495543}"/>
              </a:ext>
            </a:extLst>
          </p:cNvPr>
          <p:cNvGrpSpPr/>
          <p:nvPr/>
        </p:nvGrpSpPr>
        <p:grpSpPr>
          <a:xfrm>
            <a:off x="774316" y="1120010"/>
            <a:ext cx="3741413" cy="630805"/>
            <a:chOff x="0" y="-47625"/>
            <a:chExt cx="2186727" cy="593463"/>
          </a:xfrm>
        </p:grpSpPr>
        <p:sp>
          <p:nvSpPr>
            <p:cNvPr id="19" name="Freeform 5">
              <a:extLst>
                <a:ext uri="{FF2B5EF4-FFF2-40B4-BE49-F238E27FC236}">
                  <a16:creationId xmlns:a16="http://schemas.microsoft.com/office/drawing/2014/main" id="{23A48C08-0652-DDE7-4A53-AA053C3AE45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0" name="TextBox 6">
              <a:extLst>
                <a:ext uri="{FF2B5EF4-FFF2-40B4-BE49-F238E27FC236}">
                  <a16:creationId xmlns:a16="http://schemas.microsoft.com/office/drawing/2014/main" id="{F8880D5B-5ACB-811F-287C-4BAA54C9E792}"/>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TextBox 6">
            <a:extLst>
              <a:ext uri="{FF2B5EF4-FFF2-40B4-BE49-F238E27FC236}">
                <a16:creationId xmlns:a16="http://schemas.microsoft.com/office/drawing/2014/main" id="{6D3C5A5B-2697-8DBF-89C7-66639CC4BEBB}"/>
              </a:ext>
            </a:extLst>
          </p:cNvPr>
          <p:cNvSpPr txBox="1"/>
          <p:nvPr/>
        </p:nvSpPr>
        <p:spPr>
          <a:xfrm>
            <a:off x="905159" y="1229136"/>
            <a:ext cx="351209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Responsiveness</a:t>
            </a:r>
            <a:r>
              <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for Mobile</a:t>
            </a:r>
          </a:p>
        </p:txBody>
      </p:sp>
      <p:pic>
        <p:nvPicPr>
          <p:cNvPr id="9" name="Picture 8">
            <a:extLst>
              <a:ext uri="{FF2B5EF4-FFF2-40B4-BE49-F238E27FC236}">
                <a16:creationId xmlns:a16="http://schemas.microsoft.com/office/drawing/2014/main" id="{A163A18F-8E4D-8401-1CD8-3410C13A5B20}"/>
              </a:ext>
            </a:extLst>
          </p:cNvPr>
          <p:cNvPicPr>
            <a:picLocks noChangeAspect="1"/>
          </p:cNvPicPr>
          <p:nvPr/>
        </p:nvPicPr>
        <p:blipFill>
          <a:blip r:embed="rId3"/>
          <a:stretch>
            <a:fillRect/>
          </a:stretch>
        </p:blipFill>
        <p:spPr>
          <a:xfrm>
            <a:off x="3084367" y="2627770"/>
            <a:ext cx="1745511" cy="3305806"/>
          </a:xfrm>
          <a:prstGeom prst="rect">
            <a:avLst/>
          </a:prstGeom>
        </p:spPr>
      </p:pic>
      <p:pic>
        <p:nvPicPr>
          <p:cNvPr id="13" name="Picture 12">
            <a:extLst>
              <a:ext uri="{FF2B5EF4-FFF2-40B4-BE49-F238E27FC236}">
                <a16:creationId xmlns:a16="http://schemas.microsoft.com/office/drawing/2014/main" id="{7CDC2AB7-C572-77E1-4F26-2FA501DB13BD}"/>
              </a:ext>
            </a:extLst>
          </p:cNvPr>
          <p:cNvPicPr>
            <a:picLocks noChangeAspect="1"/>
          </p:cNvPicPr>
          <p:nvPr/>
        </p:nvPicPr>
        <p:blipFill>
          <a:blip r:embed="rId4"/>
          <a:stretch>
            <a:fillRect/>
          </a:stretch>
        </p:blipFill>
        <p:spPr>
          <a:xfrm>
            <a:off x="7139928" y="2627770"/>
            <a:ext cx="1884380" cy="3305806"/>
          </a:xfrm>
          <a:prstGeom prst="rect">
            <a:avLst/>
          </a:prstGeom>
        </p:spPr>
      </p:pic>
    </p:spTree>
    <p:extLst>
      <p:ext uri="{BB962C8B-B14F-4D97-AF65-F5344CB8AC3E}">
        <p14:creationId xmlns:p14="http://schemas.microsoft.com/office/powerpoint/2010/main" val="1030422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687269" y="2524962"/>
            <a:ext cx="10817461" cy="2519108"/>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Box 6">
            <a:extLst>
              <a:ext uri="{FF2B5EF4-FFF2-40B4-BE49-F238E27FC236}">
                <a16:creationId xmlns:a16="http://schemas.microsoft.com/office/drawing/2014/main" id="{C93E9C1E-5C81-A553-4FCD-DB8AF3F8B804}"/>
              </a:ext>
            </a:extLst>
          </p:cNvPr>
          <p:cNvSpPr txBox="1"/>
          <p:nvPr/>
        </p:nvSpPr>
        <p:spPr>
          <a:xfrm>
            <a:off x="824985" y="2660144"/>
            <a:ext cx="10542027" cy="2177776"/>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6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Responsive design is a website layout that responds (scales itself) automatically to an array of devices (screen sizes) and resolutions. Basically, </a:t>
            </a:r>
            <a:r>
              <a:rPr lang="en-US" sz="1600" b="1" dirty="0">
                <a:solidFill>
                  <a:srgbClr val="1F497D"/>
                </a:solidFill>
                <a:latin typeface="Calibri"/>
                <a:ea typeface="Times New Roman" panose="02020603050405020304" pitchFamily="18" charset="0"/>
              </a:rPr>
              <a:t>the websites should be mobile friendly.</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1600" b="1" dirty="0">
                <a:solidFill>
                  <a:srgbClr val="1F497D"/>
                </a:solidFill>
                <a:latin typeface="Calibri"/>
              </a:rPr>
              <a:t>All the web pages in the website is accessible in a desktop and mobile as well without losing quality.</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1600" b="1" dirty="0">
                <a:solidFill>
                  <a:srgbClr val="1F497D"/>
                </a:solidFill>
                <a:latin typeface="Calibri"/>
              </a:rPr>
              <a:t>The resolution of the website changes itself depending on the device screen size.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1600" b="1" dirty="0">
                <a:solidFill>
                  <a:srgbClr val="1F497D"/>
                </a:solidFill>
                <a:latin typeface="Calibri"/>
              </a:rPr>
              <a:t>This site is mobile friendly.</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1600" b="1" dirty="0">
                <a:solidFill>
                  <a:srgbClr val="1F497D"/>
                </a:solidFill>
                <a:latin typeface="Calibri"/>
              </a:rPr>
              <a:t>This has been performed using the tool </a:t>
            </a:r>
            <a:r>
              <a:rPr lang="en-IN" sz="1600" b="1" dirty="0">
                <a:solidFill>
                  <a:srgbClr val="1F497D"/>
                </a:solidFill>
                <a:latin typeface="Calibri"/>
              </a:rPr>
              <a:t>Responsive Website Design Tester.</a:t>
            </a:r>
          </a:p>
        </p:txBody>
      </p:sp>
      <p:sp>
        <p:nvSpPr>
          <p:cNvPr id="13" name="TextBox 5">
            <a:extLst>
              <a:ext uri="{FF2B5EF4-FFF2-40B4-BE49-F238E27FC236}">
                <a16:creationId xmlns:a16="http://schemas.microsoft.com/office/drawing/2014/main" id="{0FDCDC87-B6E3-B6A1-6DBA-6E0805980429}"/>
              </a:ext>
            </a:extLst>
          </p:cNvPr>
          <p:cNvSpPr txBox="1"/>
          <p:nvPr/>
        </p:nvSpPr>
        <p:spPr>
          <a:xfrm>
            <a:off x="2731514" y="180873"/>
            <a:ext cx="6550527" cy="1441805"/>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Responsiveness Analysis</a:t>
            </a:r>
          </a:p>
        </p:txBody>
      </p:sp>
    </p:spTree>
    <p:extLst>
      <p:ext uri="{BB962C8B-B14F-4D97-AF65-F5344CB8AC3E}">
        <p14:creationId xmlns:p14="http://schemas.microsoft.com/office/powerpoint/2010/main" val="326293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679684" y="306039"/>
            <a:ext cx="8153634"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SEO Metric Analysis</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5" y="2184105"/>
            <a:ext cx="10817461" cy="4328092"/>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6" y="1297625"/>
            <a:ext cx="2393378"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2262535"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Home Web Page</a:t>
            </a:r>
          </a:p>
        </p:txBody>
      </p:sp>
      <p:pic>
        <p:nvPicPr>
          <p:cNvPr id="5" name="Picture 4">
            <a:extLst>
              <a:ext uri="{FF2B5EF4-FFF2-40B4-BE49-F238E27FC236}">
                <a16:creationId xmlns:a16="http://schemas.microsoft.com/office/drawing/2014/main" id="{1FF99C10-5C2F-C09D-DA32-CB90385035DC}"/>
              </a:ext>
            </a:extLst>
          </p:cNvPr>
          <p:cNvPicPr>
            <a:picLocks noChangeAspect="1"/>
          </p:cNvPicPr>
          <p:nvPr/>
        </p:nvPicPr>
        <p:blipFill>
          <a:blip r:embed="rId3"/>
          <a:stretch>
            <a:fillRect/>
          </a:stretch>
        </p:blipFill>
        <p:spPr>
          <a:xfrm>
            <a:off x="1167912" y="2768370"/>
            <a:ext cx="2419350" cy="3133725"/>
          </a:xfrm>
          <a:prstGeom prst="rect">
            <a:avLst/>
          </a:prstGeom>
        </p:spPr>
      </p:pic>
      <p:pic>
        <p:nvPicPr>
          <p:cNvPr id="8" name="Picture 7">
            <a:extLst>
              <a:ext uri="{FF2B5EF4-FFF2-40B4-BE49-F238E27FC236}">
                <a16:creationId xmlns:a16="http://schemas.microsoft.com/office/drawing/2014/main" id="{EB7B1E3C-ADA3-885B-996C-35FF207F38C9}"/>
              </a:ext>
            </a:extLst>
          </p:cNvPr>
          <p:cNvPicPr>
            <a:picLocks noChangeAspect="1"/>
          </p:cNvPicPr>
          <p:nvPr/>
        </p:nvPicPr>
        <p:blipFill>
          <a:blip r:embed="rId4"/>
          <a:stretch>
            <a:fillRect/>
          </a:stretch>
        </p:blipFill>
        <p:spPr>
          <a:xfrm>
            <a:off x="4114433" y="2768371"/>
            <a:ext cx="7058025" cy="3133725"/>
          </a:xfrm>
          <a:prstGeom prst="rect">
            <a:avLst/>
          </a:prstGeom>
        </p:spPr>
      </p:pic>
    </p:spTree>
    <p:extLst>
      <p:ext uri="{BB962C8B-B14F-4D97-AF65-F5344CB8AC3E}">
        <p14:creationId xmlns:p14="http://schemas.microsoft.com/office/powerpoint/2010/main" val="1802567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3658193" y="330081"/>
            <a:ext cx="5260724"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789034" y="388585"/>
            <a:ext cx="512988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Basic SEO Analysis for Home Web Page</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3550129348"/>
              </p:ext>
            </p:extLst>
          </p:nvPr>
        </p:nvGraphicFramePr>
        <p:xfrm>
          <a:off x="785743" y="1116722"/>
          <a:ext cx="10620513" cy="5465037"/>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13517">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31360">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Smartphones, repair, Chennai, service, center, solutions, phone, parts, smartphone, repairs.</a:t>
                      </a:r>
                      <a:endParaRPr lang="en-IN" sz="1400" b="1" dirty="0"/>
                    </a:p>
                  </a:txBody>
                  <a:tcPr/>
                </a:tc>
                <a:extLst>
                  <a:ext uri="{0D108BD9-81ED-4DB2-BD59-A6C34878D82A}">
                    <a16:rowId xmlns:a16="http://schemas.microsoft.com/office/drawing/2014/main" val="3138227522"/>
                  </a:ext>
                </a:extLst>
              </a:tr>
              <a:tr h="531360">
                <a:tc>
                  <a:txBody>
                    <a:bodyPr/>
                    <a:lstStyle/>
                    <a:p>
                      <a:pPr algn="l"/>
                      <a:r>
                        <a:rPr lang="en-US" sz="1600" b="1" kern="1200" dirty="0">
                          <a:solidFill>
                            <a:schemeClr val="dk1"/>
                          </a:solidFill>
                          <a:latin typeface="+mn-lt"/>
                          <a:ea typeface="+mn-ea"/>
                          <a:cs typeface="+mn-cs"/>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Meta description found with 141 characters. Most Trusted Mobile Service Center in Chennai. Specialists in Oneplus </a:t>
                      </a:r>
                      <a:r>
                        <a:rPr lang="en-IN" sz="1400" b="1" kern="1200" dirty="0">
                          <a:solidFill>
                            <a:schemeClr val="dk1"/>
                          </a:solidFill>
                          <a:latin typeface="+mn-lt"/>
                          <a:ea typeface="+mn-ea"/>
                          <a:cs typeface="+mn-cs"/>
                        </a:rPr>
                        <a:t>Phones, Apple Iphone, Motorola, Samsung Mobile, &amp; Google Pixel services.</a:t>
                      </a:r>
                    </a:p>
                  </a:txBody>
                  <a:tcPr/>
                </a:tc>
                <a:extLst>
                  <a:ext uri="{0D108BD9-81ED-4DB2-BD59-A6C34878D82A}">
                    <a16:rowId xmlns:a16="http://schemas.microsoft.com/office/drawing/2014/main" val="369744070"/>
                  </a:ext>
                </a:extLst>
              </a:tr>
              <a:tr h="531360">
                <a:tc>
                  <a:txBody>
                    <a:bodyPr/>
                    <a:lstStyle/>
                    <a:p>
                      <a:pPr algn="l"/>
                      <a:r>
                        <a:rPr lang="en-US" sz="1600" b="1" kern="1200" dirty="0">
                          <a:solidFill>
                            <a:schemeClr val="dk1"/>
                          </a:solidFill>
                          <a:latin typeface="+mn-lt"/>
                          <a:ea typeface="+mn-ea"/>
                          <a:cs typeface="+mn-cs"/>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Too many H1 tags found on your homepage (13).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531360">
                <a:tc>
                  <a:txBody>
                    <a:bodyPr/>
                    <a:lstStyle/>
                    <a:p>
                      <a:pPr algn="l"/>
                      <a:r>
                        <a:rPr lang="en-US" sz="1600" b="1" kern="1200" dirty="0">
                          <a:solidFill>
                            <a:schemeClr val="dk1"/>
                          </a:solidFill>
                          <a:latin typeface="+mn-lt"/>
                          <a:ea typeface="+mn-ea"/>
                          <a:cs typeface="+mn-cs"/>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latin typeface="+mn-lt"/>
                          <a:ea typeface="+mn-ea"/>
                          <a:cs typeface="+mn-cs"/>
                        </a:rPr>
                        <a:t>One or more H2 tags were found on your homepage. OUR Branches, Adyar Chennai, Alwarpet Chennai, Ramapuram Chennai, Egmore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531360">
                <a:tc>
                  <a:txBody>
                    <a:bodyPr/>
                    <a:lstStyle/>
                    <a:p>
                      <a:pPr algn="l"/>
                      <a:r>
                        <a:rPr lang="en-US" sz="1600" b="1" kern="1200" dirty="0">
                          <a:solidFill>
                            <a:schemeClr val="dk1"/>
                          </a:solidFill>
                          <a:latin typeface="+mn-lt"/>
                          <a:ea typeface="+mn-ea"/>
                          <a:cs typeface="+mn-cs"/>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Some images on homepage have no alt attribute. (6) – To check the images for missing alt tags, and to add useful descriptions to each image.  To add the keywords or synonyms in a natural way.</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531360">
                <a:tc>
                  <a:txBody>
                    <a:bodyPr/>
                    <a:lstStyle/>
                    <a:p>
                      <a:pPr algn="l"/>
                      <a:r>
                        <a:rPr lang="en-US" sz="1600" b="1" kern="1200" dirty="0">
                          <a:solidFill>
                            <a:schemeClr val="dk1"/>
                          </a:solidFill>
                          <a:latin typeface="+mn-lt"/>
                          <a:ea typeface="+mn-ea"/>
                          <a:cs typeface="+mn-cs"/>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One or more common keywords were found in the title and description of your homepage.</a:t>
                      </a:r>
                    </a:p>
                    <a:p>
                      <a:pPr algn="l"/>
                      <a:r>
                        <a:rPr lang="en-US" sz="1400" b="1" kern="1200" dirty="0">
                          <a:solidFill>
                            <a:schemeClr val="dk1"/>
                          </a:solidFill>
                          <a:latin typeface="+mn-lt"/>
                          <a:ea typeface="+mn-ea"/>
                          <a:cs typeface="+mn-cs"/>
                        </a:rPr>
                        <a:t>Title – Chennai, service, center, solutions</a:t>
                      </a:r>
                    </a:p>
                    <a:p>
                      <a:pPr algn="l"/>
                      <a:r>
                        <a:rPr lang="en-US" sz="1400" b="1" kern="1200" dirty="0">
                          <a:solidFill>
                            <a:schemeClr val="dk1"/>
                          </a:solidFill>
                          <a:latin typeface="+mn-lt"/>
                          <a:ea typeface="+mn-ea"/>
                          <a:cs typeface="+mn-cs"/>
                        </a:rPr>
                        <a:t>Description – Chennai, service, center, phone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60">
                <a:tc>
                  <a:txBody>
                    <a:bodyPr/>
                    <a:lstStyle/>
                    <a:p>
                      <a:pPr algn="l"/>
                      <a:r>
                        <a:rPr lang="en-US" sz="1600" b="1" kern="1200" dirty="0">
                          <a:solidFill>
                            <a:schemeClr val="dk1"/>
                          </a:solidFill>
                          <a:latin typeface="+mn-lt"/>
                          <a:ea typeface="+mn-ea"/>
                          <a:cs typeface="+mn-cs"/>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Homepage has a correct number of internal and external links. 15 internal and 0 external links.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185256">
                <a:tc>
                  <a:txBody>
                    <a:bodyPr/>
                    <a:lstStyle/>
                    <a:p>
                      <a:pPr algn="l"/>
                      <a:r>
                        <a:rPr lang="en-US" sz="1600" b="1" kern="1200" dirty="0">
                          <a:solidFill>
                            <a:schemeClr val="dk1"/>
                          </a:solidFill>
                          <a:latin typeface="+mn-lt"/>
                          <a:ea typeface="+mn-ea"/>
                          <a:cs typeface="+mn-cs"/>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46 characters which is good.</a:t>
                      </a:r>
                      <a:br>
                        <a:rPr lang="en-US" sz="1400" b="1" kern="1200" dirty="0">
                          <a:solidFill>
                            <a:schemeClr val="dk1"/>
                          </a:solidFill>
                          <a:latin typeface="+mn-lt"/>
                          <a:ea typeface="+mn-ea"/>
                          <a:cs typeface="+mn-cs"/>
                        </a:rPr>
                      </a:br>
                      <a:r>
                        <a:rPr lang="en-US" sz="1400" b="1" kern="1200" dirty="0">
                          <a:solidFill>
                            <a:schemeClr val="dk1"/>
                          </a:solidFill>
                          <a:latin typeface="+mn-lt"/>
                          <a:ea typeface="+mn-ea"/>
                          <a:cs typeface="+mn-cs"/>
                        </a:rPr>
                        <a:t>MMS Solutions Mobile Service Center In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bl>
          </a:graphicData>
        </a:graphic>
      </p:graphicFrame>
      <p:pic>
        <p:nvPicPr>
          <p:cNvPr id="8" name="Graphic 7" descr="Checkmark with solid fill">
            <a:extLst>
              <a:ext uri="{FF2B5EF4-FFF2-40B4-BE49-F238E27FC236}">
                <a16:creationId xmlns:a16="http://schemas.microsoft.com/office/drawing/2014/main" id="{1980DA75-7007-EFD1-8350-8173DE140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5547723"/>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233444"/>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370195"/>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3E717AAA-64A0-FB42-6201-F6FA75E47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4831014"/>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2" name="Graphic 21" descr="Checkmark with solid fill">
            <a:extLst>
              <a:ext uri="{FF2B5EF4-FFF2-40B4-BE49-F238E27FC236}">
                <a16:creationId xmlns:a16="http://schemas.microsoft.com/office/drawing/2014/main" id="{DD577F3A-BB41-B37A-D892-345365F5C6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610815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3DA4E8F2-8AFE-51CC-F132-5703FC99DD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2831521"/>
            <a:ext cx="457200" cy="457200"/>
          </a:xfrm>
          <a:prstGeom prst="rect">
            <a:avLst/>
          </a:prstGeom>
        </p:spPr>
      </p:pic>
      <p:pic>
        <p:nvPicPr>
          <p:cNvPr id="25" name="Graphic 24" descr="Close with solid fill">
            <a:extLst>
              <a:ext uri="{FF2B5EF4-FFF2-40B4-BE49-F238E27FC236}">
                <a16:creationId xmlns:a16="http://schemas.microsoft.com/office/drawing/2014/main" id="{9E5892EF-D79A-2662-D336-8315F0040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3952379"/>
            <a:ext cx="457200" cy="457200"/>
          </a:xfrm>
          <a:prstGeom prst="rect">
            <a:avLst/>
          </a:prstGeom>
        </p:spPr>
      </p:pic>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6152" y="1569786"/>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156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3156942" y="321592"/>
            <a:ext cx="5878116"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287783" y="380096"/>
            <a:ext cx="587811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Advanced SEO Analysis for Home Web Page</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2127925551"/>
              </p:ext>
            </p:extLst>
          </p:nvPr>
        </p:nvGraphicFramePr>
        <p:xfrm>
          <a:off x="994923" y="1116723"/>
          <a:ext cx="10172989" cy="5470307"/>
        </p:xfrm>
        <a:graphic>
          <a:graphicData uri="http://schemas.openxmlformats.org/drawingml/2006/table">
            <a:tbl>
              <a:tblPr firstRow="1" bandRow="1">
                <a:tableStyleId>{5C22544A-7EE6-4342-B048-85BDC9FD1C3A}</a:tableStyleId>
              </a:tblPr>
              <a:tblGrid>
                <a:gridCol w="2802214">
                  <a:extLst>
                    <a:ext uri="{9D8B030D-6E8A-4147-A177-3AD203B41FA5}">
                      <a16:colId xmlns:a16="http://schemas.microsoft.com/office/drawing/2014/main" val="3537439149"/>
                    </a:ext>
                  </a:extLst>
                </a:gridCol>
                <a:gridCol w="929769">
                  <a:extLst>
                    <a:ext uri="{9D8B030D-6E8A-4147-A177-3AD203B41FA5}">
                      <a16:colId xmlns:a16="http://schemas.microsoft.com/office/drawing/2014/main" val="1196916023"/>
                    </a:ext>
                  </a:extLst>
                </a:gridCol>
                <a:gridCol w="6441006">
                  <a:extLst>
                    <a:ext uri="{9D8B030D-6E8A-4147-A177-3AD203B41FA5}">
                      <a16:colId xmlns:a16="http://schemas.microsoft.com/office/drawing/2014/main" val="45539890"/>
                    </a:ext>
                  </a:extLst>
                </a:gridCol>
              </a:tblGrid>
              <a:tr h="488334">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949704">
                <a:tc>
                  <a:txBody>
                    <a:bodyPr/>
                    <a:lstStyle/>
                    <a:p>
                      <a:pPr algn="l"/>
                      <a:r>
                        <a:rPr lang="en-US" sz="1600" b="1" dirty="0"/>
                        <a:t>Search Preview</a:t>
                      </a:r>
                      <a:endParaRPr lang="en-IN" sz="1600" b="1" dirty="0"/>
                    </a:p>
                  </a:txBody>
                  <a:tcPr anchor="ctr"/>
                </a:tc>
                <a:tc>
                  <a:txBody>
                    <a:bodyPr/>
                    <a:lstStyle/>
                    <a:p>
                      <a:pPr algn="ctr"/>
                      <a:endParaRPr lang="en-IN" sz="1600" b="1" dirty="0"/>
                    </a:p>
                  </a:txBody>
                  <a:tcPr/>
                </a:tc>
                <a:tc>
                  <a:txBody>
                    <a:bodyPr/>
                    <a:lstStyle/>
                    <a:p>
                      <a:pPr algn="l"/>
                      <a:endParaRPr lang="en-IN" sz="1400" b="1" dirty="0"/>
                    </a:p>
                  </a:txBody>
                  <a:tcPr/>
                </a:tc>
                <a:extLst>
                  <a:ext uri="{0D108BD9-81ED-4DB2-BD59-A6C34878D82A}">
                    <a16:rowId xmlns:a16="http://schemas.microsoft.com/office/drawing/2014/main" val="3138227522"/>
                  </a:ext>
                </a:extLst>
              </a:tr>
              <a:tr h="4032269">
                <a:tc>
                  <a:txBody>
                    <a:bodyPr/>
                    <a:lstStyle/>
                    <a:p>
                      <a:pPr algn="l"/>
                      <a:r>
                        <a:rPr lang="en-US" sz="1600" b="1" kern="1200" dirty="0">
                          <a:solidFill>
                            <a:schemeClr val="dk1"/>
                          </a:solidFill>
                          <a:latin typeface="+mn-lt"/>
                          <a:ea typeface="+mn-ea"/>
                          <a:cs typeface="+mn-cs"/>
                        </a:rPr>
                        <a:t>Mobile Snapshot</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bl>
          </a:graphicData>
        </a:graphic>
      </p:graphicFrame>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1854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ADA97DB-1A3F-9301-DAA9-694AC603BC42}"/>
              </a:ext>
            </a:extLst>
          </p:cNvPr>
          <p:cNvPicPr>
            <a:picLocks noChangeAspect="1"/>
          </p:cNvPicPr>
          <p:nvPr/>
        </p:nvPicPr>
        <p:blipFill>
          <a:blip r:embed="rId5"/>
          <a:stretch>
            <a:fillRect/>
          </a:stretch>
        </p:blipFill>
        <p:spPr>
          <a:xfrm>
            <a:off x="5399544" y="1684465"/>
            <a:ext cx="5203631" cy="797831"/>
          </a:xfrm>
          <a:prstGeom prst="rect">
            <a:avLst/>
          </a:prstGeom>
        </p:spPr>
      </p:pic>
      <p:pic>
        <p:nvPicPr>
          <p:cNvPr id="9" name="Picture 8">
            <a:extLst>
              <a:ext uri="{FF2B5EF4-FFF2-40B4-BE49-F238E27FC236}">
                <a16:creationId xmlns:a16="http://schemas.microsoft.com/office/drawing/2014/main" id="{56139428-0902-4E74-6D66-657CE0F3ABD1}"/>
              </a:ext>
            </a:extLst>
          </p:cNvPr>
          <p:cNvPicPr>
            <a:picLocks noChangeAspect="1"/>
          </p:cNvPicPr>
          <p:nvPr/>
        </p:nvPicPr>
        <p:blipFill>
          <a:blip r:embed="rId6"/>
          <a:stretch>
            <a:fillRect/>
          </a:stretch>
        </p:blipFill>
        <p:spPr>
          <a:xfrm>
            <a:off x="6893728" y="2603515"/>
            <a:ext cx="2215262" cy="3932893"/>
          </a:xfrm>
          <a:prstGeom prst="rect">
            <a:avLst/>
          </a:prstGeom>
        </p:spPr>
      </p:pic>
      <p:pic>
        <p:nvPicPr>
          <p:cNvPr id="23" name="Picture 2" descr="4,000+ Free Exclamation Mark &amp; Attention Images - Pixabay">
            <a:extLst>
              <a:ext uri="{FF2B5EF4-FFF2-40B4-BE49-F238E27FC236}">
                <a16:creationId xmlns:a16="http://schemas.microsoft.com/office/drawing/2014/main" id="{00000E40-7971-56BD-303B-C89F9142E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4341361"/>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741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679684" y="306039"/>
            <a:ext cx="8153634"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SEO Metric Analysis</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5" y="2184105"/>
            <a:ext cx="10817461" cy="4328092"/>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5" y="1297625"/>
            <a:ext cx="3485863"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3230744"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Brands/LG Smartphones</a:t>
            </a:r>
          </a:p>
        </p:txBody>
      </p:sp>
      <p:pic>
        <p:nvPicPr>
          <p:cNvPr id="3" name="Picture 2">
            <a:extLst>
              <a:ext uri="{FF2B5EF4-FFF2-40B4-BE49-F238E27FC236}">
                <a16:creationId xmlns:a16="http://schemas.microsoft.com/office/drawing/2014/main" id="{2E937A22-19D2-BBB8-AD88-FBADD45D4761}"/>
              </a:ext>
            </a:extLst>
          </p:cNvPr>
          <p:cNvPicPr>
            <a:picLocks noChangeAspect="1"/>
          </p:cNvPicPr>
          <p:nvPr/>
        </p:nvPicPr>
        <p:blipFill>
          <a:blip r:embed="rId3"/>
          <a:stretch>
            <a:fillRect/>
          </a:stretch>
        </p:blipFill>
        <p:spPr>
          <a:xfrm>
            <a:off x="1190101" y="2682960"/>
            <a:ext cx="2162175" cy="3199373"/>
          </a:xfrm>
          <a:prstGeom prst="rect">
            <a:avLst/>
          </a:prstGeom>
        </p:spPr>
      </p:pic>
      <p:pic>
        <p:nvPicPr>
          <p:cNvPr id="9" name="Picture 8">
            <a:extLst>
              <a:ext uri="{FF2B5EF4-FFF2-40B4-BE49-F238E27FC236}">
                <a16:creationId xmlns:a16="http://schemas.microsoft.com/office/drawing/2014/main" id="{46074F67-238E-4269-5595-AF6B7B74B652}"/>
              </a:ext>
            </a:extLst>
          </p:cNvPr>
          <p:cNvPicPr>
            <a:picLocks noChangeAspect="1"/>
          </p:cNvPicPr>
          <p:nvPr/>
        </p:nvPicPr>
        <p:blipFill>
          <a:blip r:embed="rId4"/>
          <a:stretch>
            <a:fillRect/>
          </a:stretch>
        </p:blipFill>
        <p:spPr>
          <a:xfrm>
            <a:off x="4135902" y="2682960"/>
            <a:ext cx="6991350" cy="3199372"/>
          </a:xfrm>
          <a:prstGeom prst="rect">
            <a:avLst/>
          </a:prstGeom>
        </p:spPr>
      </p:pic>
    </p:spTree>
    <p:extLst>
      <p:ext uri="{BB962C8B-B14F-4D97-AF65-F5344CB8AC3E}">
        <p14:creationId xmlns:p14="http://schemas.microsoft.com/office/powerpoint/2010/main" val="2963699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flipH="1">
            <a:off x="6037154" y="-211150"/>
            <a:ext cx="5079798" cy="7280302"/>
          </a:xfrm>
          <a:custGeom>
            <a:avLst/>
            <a:gdLst/>
            <a:ahLst/>
            <a:cxnLst/>
            <a:rect l="l" t="t" r="r" b="b"/>
            <a:pathLst>
              <a:path w="7886994" h="10920453">
                <a:moveTo>
                  <a:pt x="7886994" y="0"/>
                </a:moveTo>
                <a:lnTo>
                  <a:pt x="0" y="0"/>
                </a:lnTo>
                <a:lnTo>
                  <a:pt x="0" y="10920452"/>
                </a:lnTo>
                <a:lnTo>
                  <a:pt x="7886994" y="10920452"/>
                </a:lnTo>
                <a:lnTo>
                  <a:pt x="7886994" y="0"/>
                </a:lnTo>
                <a:close/>
              </a:path>
            </a:pathLst>
          </a:custGeom>
          <a:blipFill>
            <a:blip r:embed="rId2"/>
            <a:stretch>
              <a:fillRect/>
            </a:stretch>
          </a:blipFill>
        </p:spPr>
      </p:sp>
      <p:grpSp>
        <p:nvGrpSpPr>
          <p:cNvPr id="3" name="Group 3"/>
          <p:cNvGrpSpPr/>
          <p:nvPr/>
        </p:nvGrpSpPr>
        <p:grpSpPr>
          <a:xfrm>
            <a:off x="6302599" y="-120551"/>
            <a:ext cx="5889401" cy="6978551"/>
            <a:chOff x="0" y="-47625"/>
            <a:chExt cx="2408296" cy="2756958"/>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FFFFFF"/>
            </a:solidFill>
          </p:spPr>
        </p:sp>
        <p:sp>
          <p:nvSpPr>
            <p:cNvPr id="5" name="TextBox 5"/>
            <p:cNvSpPr txBox="1"/>
            <p:nvPr/>
          </p:nvSpPr>
          <p:spPr>
            <a:xfrm>
              <a:off x="0" y="-47625"/>
              <a:ext cx="2408296" cy="2756958"/>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6" name="TextBox 6"/>
          <p:cNvSpPr txBox="1"/>
          <p:nvPr/>
        </p:nvSpPr>
        <p:spPr>
          <a:xfrm>
            <a:off x="73877" y="1753002"/>
            <a:ext cx="6096000" cy="4315861"/>
          </a:xfrm>
          <a:prstGeom prst="rect">
            <a:avLst/>
          </a:prstGeom>
        </p:spPr>
        <p:txBody>
          <a:bodyPr wrap="square" lIns="0" tIns="0" rIns="0" bIns="0" rtlCol="0" anchor="t">
            <a:spAutoFit/>
          </a:bodyPr>
          <a:lstStyle/>
          <a:p>
            <a:pPr marL="732126" lvl="1" indent="-457200" defTabSz="609630">
              <a:lnSpc>
                <a:spcPts val="4864"/>
              </a:lnSpc>
              <a:buFont typeface="Wingdings" panose="05000000000000000000" pitchFamily="2" charset="2"/>
              <a:buChar char="v"/>
            </a:pPr>
            <a:r>
              <a:rPr lang="en-US" sz="2546" spc="254" dirty="0">
                <a:solidFill>
                  <a:srgbClr val="FFFFFF"/>
                </a:solidFill>
                <a:latin typeface="Arimo"/>
                <a:ea typeface="Arimo"/>
                <a:cs typeface="Arimo"/>
                <a:sym typeface="Arimo"/>
              </a:rPr>
              <a:t>Project Objectives</a:t>
            </a:r>
          </a:p>
          <a:p>
            <a:pPr marL="732126" lvl="1" indent="-457200" defTabSz="609630">
              <a:lnSpc>
                <a:spcPts val="4864"/>
              </a:lnSpc>
              <a:buFont typeface="Wingdings" panose="05000000000000000000" pitchFamily="2" charset="2"/>
              <a:buChar char="v"/>
            </a:pPr>
            <a:r>
              <a:rPr lang="en-US" sz="2546" spc="254" dirty="0">
                <a:solidFill>
                  <a:srgbClr val="FFFFFF"/>
                </a:solidFill>
                <a:latin typeface="Arimo"/>
                <a:ea typeface="Arimo"/>
                <a:cs typeface="Arimo"/>
                <a:sym typeface="Arimo"/>
              </a:rPr>
              <a:t>Company and it’s description</a:t>
            </a:r>
          </a:p>
          <a:p>
            <a:pPr marL="732126" lvl="1" indent="-457200" defTabSz="609630">
              <a:lnSpc>
                <a:spcPts val="4864"/>
              </a:lnSpc>
              <a:buFont typeface="Wingdings" panose="05000000000000000000" pitchFamily="2" charset="2"/>
              <a:buChar char="v"/>
            </a:pPr>
            <a:r>
              <a:rPr lang="en-US" sz="2546" spc="254" dirty="0">
                <a:solidFill>
                  <a:srgbClr val="FFFFFF"/>
                </a:solidFill>
                <a:latin typeface="Arimo"/>
                <a:ea typeface="Arimo"/>
                <a:cs typeface="Arimo"/>
                <a:sym typeface="Arimo"/>
              </a:rPr>
              <a:t>Website Audit Report</a:t>
            </a:r>
          </a:p>
          <a:p>
            <a:pPr marL="2103726" lvl="4" indent="-457200" defTabSz="609630">
              <a:lnSpc>
                <a:spcPts val="4864"/>
              </a:lnSpc>
              <a:buFont typeface="Wingdings" panose="05000000000000000000" pitchFamily="2" charset="2"/>
              <a:buChar char="Ø"/>
            </a:pPr>
            <a:r>
              <a:rPr lang="en-US" sz="2546" spc="254" dirty="0">
                <a:solidFill>
                  <a:srgbClr val="FFFFFF"/>
                </a:solidFill>
                <a:latin typeface="Arimo"/>
                <a:ea typeface="Arimo"/>
                <a:cs typeface="Arimo"/>
                <a:sym typeface="Arimo"/>
              </a:rPr>
              <a:t>Performance Analysis</a:t>
            </a:r>
          </a:p>
          <a:p>
            <a:pPr marL="2103726" lvl="4" indent="-457200" defTabSz="609630">
              <a:lnSpc>
                <a:spcPts val="4864"/>
              </a:lnSpc>
              <a:buFont typeface="Wingdings" panose="05000000000000000000" pitchFamily="2" charset="2"/>
              <a:buChar char="Ø"/>
            </a:pPr>
            <a:r>
              <a:rPr lang="en-US" sz="2546" spc="254" dirty="0">
                <a:solidFill>
                  <a:srgbClr val="FFFFFF"/>
                </a:solidFill>
                <a:latin typeface="Arimo"/>
                <a:ea typeface="Arimo"/>
                <a:cs typeface="Arimo"/>
                <a:sym typeface="Arimo"/>
              </a:rPr>
              <a:t>Responsiveness</a:t>
            </a:r>
          </a:p>
          <a:p>
            <a:pPr marL="2103726" lvl="4" indent="-457200" defTabSz="609630">
              <a:lnSpc>
                <a:spcPts val="4864"/>
              </a:lnSpc>
              <a:buFont typeface="Wingdings" panose="05000000000000000000" pitchFamily="2" charset="2"/>
              <a:buChar char="Ø"/>
            </a:pPr>
            <a:r>
              <a:rPr lang="en-US" sz="2546" spc="254" dirty="0">
                <a:solidFill>
                  <a:srgbClr val="FFFFFF"/>
                </a:solidFill>
                <a:latin typeface="Arimo"/>
                <a:ea typeface="Arimo"/>
                <a:cs typeface="Arimo"/>
                <a:sym typeface="Arimo"/>
              </a:rPr>
              <a:t>SEO Metric Analysis</a:t>
            </a:r>
          </a:p>
          <a:p>
            <a:pPr marL="2103726" lvl="4" indent="-457200" defTabSz="609630">
              <a:lnSpc>
                <a:spcPts val="4864"/>
              </a:lnSpc>
              <a:buFont typeface="Wingdings" panose="05000000000000000000" pitchFamily="2" charset="2"/>
              <a:buChar char="Ø"/>
            </a:pPr>
            <a:r>
              <a:rPr lang="en-US" sz="2546" spc="254" dirty="0">
                <a:solidFill>
                  <a:srgbClr val="FFFFFF"/>
                </a:solidFill>
                <a:latin typeface="Arimo"/>
                <a:ea typeface="Arimo"/>
                <a:cs typeface="Arimo"/>
                <a:sym typeface="Arimo"/>
              </a:rPr>
              <a:t>Content Audit</a:t>
            </a:r>
          </a:p>
        </p:txBody>
      </p:sp>
      <p:sp>
        <p:nvSpPr>
          <p:cNvPr id="7" name="TextBox 7"/>
          <p:cNvSpPr txBox="1"/>
          <p:nvPr/>
        </p:nvSpPr>
        <p:spPr>
          <a:xfrm>
            <a:off x="6405898" y="2686976"/>
            <a:ext cx="5682801" cy="1802353"/>
          </a:xfrm>
          <a:prstGeom prst="rect">
            <a:avLst/>
          </a:prstGeom>
        </p:spPr>
        <p:txBody>
          <a:bodyPr wrap="square" lIns="0" tIns="0" rIns="0" bIns="0" rtlCol="0" anchor="t">
            <a:spAutoFit/>
          </a:bodyPr>
          <a:lstStyle/>
          <a:p>
            <a:pPr marL="732240" lvl="1" indent="-457200" defTabSz="609630">
              <a:lnSpc>
                <a:spcPts val="4866"/>
              </a:lnSpc>
              <a:buFont typeface="Wingdings" panose="05000000000000000000" pitchFamily="2" charset="2"/>
              <a:buChar char="v"/>
            </a:pPr>
            <a:r>
              <a:rPr lang="en-US" sz="2547" spc="255" dirty="0">
                <a:solidFill>
                  <a:srgbClr val="194A8D"/>
                </a:solidFill>
                <a:latin typeface="Arimo"/>
                <a:ea typeface="Arimo"/>
                <a:cs typeface="Arimo"/>
                <a:sym typeface="Arimo"/>
              </a:rPr>
              <a:t>Digital Marketing Strategy</a:t>
            </a:r>
          </a:p>
          <a:p>
            <a:pPr marL="732240" lvl="1" indent="-457200" defTabSz="609630">
              <a:lnSpc>
                <a:spcPts val="4866"/>
              </a:lnSpc>
              <a:buFont typeface="Wingdings" panose="05000000000000000000" pitchFamily="2" charset="2"/>
              <a:buChar char="v"/>
            </a:pPr>
            <a:r>
              <a:rPr lang="en-US" sz="2547" spc="255" dirty="0">
                <a:solidFill>
                  <a:srgbClr val="194A8D"/>
                </a:solidFill>
                <a:latin typeface="Arimo"/>
                <a:ea typeface="Arimo"/>
                <a:cs typeface="Arimo"/>
                <a:sym typeface="Arimo"/>
              </a:rPr>
              <a:t>Overall Recommendations</a:t>
            </a:r>
          </a:p>
          <a:p>
            <a:pPr marL="732240" lvl="1" indent="-457200" defTabSz="609630">
              <a:lnSpc>
                <a:spcPts val="4866"/>
              </a:lnSpc>
              <a:buFont typeface="Wingdings" panose="05000000000000000000" pitchFamily="2" charset="2"/>
              <a:buChar char="v"/>
            </a:pPr>
            <a:r>
              <a:rPr lang="en-US" sz="2547" spc="255" dirty="0">
                <a:solidFill>
                  <a:srgbClr val="194A8D"/>
                </a:solidFill>
                <a:latin typeface="Arimo"/>
                <a:ea typeface="Arimo"/>
                <a:cs typeface="Arimo"/>
                <a:sym typeface="Arimo"/>
              </a:rPr>
              <a:t> Site Landing Page creation</a:t>
            </a:r>
          </a:p>
        </p:txBody>
      </p:sp>
      <p:sp>
        <p:nvSpPr>
          <p:cNvPr id="8" name="Freeform 8"/>
          <p:cNvSpPr/>
          <p:nvPr/>
        </p:nvSpPr>
        <p:spPr>
          <a:xfrm>
            <a:off x="5962752" y="5423302"/>
            <a:ext cx="4445138" cy="2096733"/>
          </a:xfrm>
          <a:custGeom>
            <a:avLst/>
            <a:gdLst/>
            <a:ahLst/>
            <a:cxnLst/>
            <a:rect l="l" t="t" r="r" b="b"/>
            <a:pathLst>
              <a:path w="6667707" h="3145099">
                <a:moveTo>
                  <a:pt x="0" y="0"/>
                </a:moveTo>
                <a:lnTo>
                  <a:pt x="6667707" y="0"/>
                </a:lnTo>
                <a:lnTo>
                  <a:pt x="6667707" y="3145098"/>
                </a:lnTo>
                <a:lnTo>
                  <a:pt x="0" y="31450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9455081" y="5423302"/>
            <a:ext cx="4445138" cy="2096733"/>
          </a:xfrm>
          <a:custGeom>
            <a:avLst/>
            <a:gdLst/>
            <a:ahLst/>
            <a:cxnLst/>
            <a:rect l="l" t="t" r="r" b="b"/>
            <a:pathLst>
              <a:path w="6667707" h="3145099">
                <a:moveTo>
                  <a:pt x="0" y="0"/>
                </a:moveTo>
                <a:lnTo>
                  <a:pt x="6667708" y="0"/>
                </a:lnTo>
                <a:lnTo>
                  <a:pt x="6667708" y="3145098"/>
                </a:lnTo>
                <a:lnTo>
                  <a:pt x="0" y="31450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206599" y="868234"/>
            <a:ext cx="6096000" cy="701474"/>
          </a:xfrm>
          <a:prstGeom prst="rect">
            <a:avLst/>
          </a:prstGeom>
        </p:spPr>
        <p:txBody>
          <a:bodyPr wrap="square" lIns="0" tIns="0" rIns="0" bIns="0" rtlCol="0" anchor="t">
            <a:spAutoFit/>
          </a:bodyPr>
          <a:lstStyle/>
          <a:p>
            <a:pPr defTabSz="609630">
              <a:lnSpc>
                <a:spcPts val="5770"/>
              </a:lnSpc>
            </a:pPr>
            <a:r>
              <a:rPr lang="en-US" sz="4000" b="1" spc="544" dirty="0">
                <a:solidFill>
                  <a:srgbClr val="FFFFFF"/>
                </a:solidFill>
                <a:latin typeface="Poppins" panose="00000500000000000000" pitchFamily="2" charset="0"/>
                <a:ea typeface="League Spartan"/>
                <a:cs typeface="Poppins" panose="00000500000000000000" pitchFamily="2" charset="0"/>
                <a:sym typeface="League Spartan"/>
              </a:rPr>
              <a:t>TABLE OF CONTENT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2909960" y="330081"/>
            <a:ext cx="6372082"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017588" y="363836"/>
            <a:ext cx="6156824"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Basic SEO Analysis for Brands/LG Smartphones</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3290212563"/>
              </p:ext>
            </p:extLst>
          </p:nvPr>
        </p:nvGraphicFramePr>
        <p:xfrm>
          <a:off x="785744" y="1201253"/>
          <a:ext cx="10620513" cy="5375260"/>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13517">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31360">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Chennai, service, center, device, repair, road, mobile, supportmmsservice.in, smartphones, Nungambakkam.</a:t>
                      </a:r>
                      <a:endParaRPr lang="en-IN" sz="1400" b="1" dirty="0"/>
                    </a:p>
                  </a:txBody>
                  <a:tcPr/>
                </a:tc>
                <a:extLst>
                  <a:ext uri="{0D108BD9-81ED-4DB2-BD59-A6C34878D82A}">
                    <a16:rowId xmlns:a16="http://schemas.microsoft.com/office/drawing/2014/main" val="3138227522"/>
                  </a:ext>
                </a:extLst>
              </a:tr>
              <a:tr h="428383">
                <a:tc>
                  <a:txBody>
                    <a:bodyPr/>
                    <a:lstStyle/>
                    <a:p>
                      <a:pPr algn="l"/>
                      <a:r>
                        <a:rPr lang="en-US" sz="1600" b="1" kern="1200" dirty="0">
                          <a:solidFill>
                            <a:schemeClr val="dk1"/>
                          </a:solidFill>
                          <a:latin typeface="+mn-lt"/>
                          <a:ea typeface="+mn-ea"/>
                          <a:cs typeface="+mn-cs"/>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Meta description found with 35 characters. </a:t>
                      </a:r>
                      <a:r>
                        <a:rPr lang="it-IT" sz="1400" b="1" kern="1200" dirty="0">
                          <a:solidFill>
                            <a:schemeClr val="dk1"/>
                          </a:solidFill>
                          <a:latin typeface="+mn-lt"/>
                          <a:ea typeface="+mn-ea"/>
                          <a:cs typeface="+mn-cs"/>
                        </a:rPr>
                        <a:t>LG Mobile Service Center in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531360">
                <a:tc>
                  <a:txBody>
                    <a:bodyPr/>
                    <a:lstStyle/>
                    <a:p>
                      <a:pPr algn="l"/>
                      <a:r>
                        <a:rPr lang="en-US" sz="1600" b="1" kern="1200" dirty="0">
                          <a:solidFill>
                            <a:schemeClr val="dk1"/>
                          </a:solidFill>
                          <a:latin typeface="+mn-lt"/>
                          <a:ea typeface="+mn-ea"/>
                          <a:cs typeface="+mn-cs"/>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Too many H1 tags found on your homepage (4).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531360">
                <a:tc>
                  <a:txBody>
                    <a:bodyPr/>
                    <a:lstStyle/>
                    <a:p>
                      <a:pPr algn="l"/>
                      <a:r>
                        <a:rPr lang="en-US" sz="1600" b="1" kern="1200" dirty="0">
                          <a:solidFill>
                            <a:schemeClr val="dk1"/>
                          </a:solidFill>
                          <a:latin typeface="+mn-lt"/>
                          <a:ea typeface="+mn-ea"/>
                          <a:cs typeface="+mn-cs"/>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latin typeface="+mn-lt"/>
                          <a:ea typeface="+mn-ea"/>
                          <a:cs typeface="+mn-cs"/>
                        </a:rPr>
                        <a:t>One or more H2 tags were found on your homepage. OUR Branches, Adyar Chennai, Alwarpet Chennai, Ramapuram Chennai, Egmore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531360">
                <a:tc>
                  <a:txBody>
                    <a:bodyPr/>
                    <a:lstStyle/>
                    <a:p>
                      <a:pPr algn="l"/>
                      <a:r>
                        <a:rPr lang="en-US" sz="1600" b="1" kern="1200" dirty="0">
                          <a:solidFill>
                            <a:schemeClr val="dk1"/>
                          </a:solidFill>
                          <a:latin typeface="+mn-lt"/>
                          <a:ea typeface="+mn-ea"/>
                          <a:cs typeface="+mn-cs"/>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Some images on homepage have no alt attribute. (2) – To check the images for missing alt tags, and to add useful descriptions to each image.  To add the keywords or synonyms in a natural way.</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531360">
                <a:tc>
                  <a:txBody>
                    <a:bodyPr/>
                    <a:lstStyle/>
                    <a:p>
                      <a:pPr algn="l"/>
                      <a:r>
                        <a:rPr lang="en-US" sz="1600" b="1" kern="1200" dirty="0">
                          <a:solidFill>
                            <a:schemeClr val="dk1"/>
                          </a:solidFill>
                          <a:latin typeface="+mn-lt"/>
                          <a:ea typeface="+mn-ea"/>
                          <a:cs typeface="+mn-cs"/>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One or more common keywords were found in the title and description of your homepage.</a:t>
                      </a:r>
                    </a:p>
                    <a:p>
                      <a:pPr algn="l"/>
                      <a:r>
                        <a:rPr lang="en-US" sz="1400" b="1" kern="1200" dirty="0">
                          <a:solidFill>
                            <a:schemeClr val="dk1"/>
                          </a:solidFill>
                          <a:latin typeface="+mn-lt"/>
                          <a:ea typeface="+mn-ea"/>
                          <a:cs typeface="+mn-cs"/>
                        </a:rPr>
                        <a:t>Title – Chennai, service, center, mobile</a:t>
                      </a:r>
                    </a:p>
                    <a:p>
                      <a:pPr algn="l"/>
                      <a:r>
                        <a:rPr lang="en-US" sz="1400" b="1" kern="1200" dirty="0">
                          <a:solidFill>
                            <a:schemeClr val="dk1"/>
                          </a:solidFill>
                          <a:latin typeface="+mn-lt"/>
                          <a:ea typeface="+mn-ea"/>
                          <a:cs typeface="+mn-cs"/>
                        </a:rPr>
                        <a:t>Description – Chennai, service, center, mobile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60">
                <a:tc>
                  <a:txBody>
                    <a:bodyPr/>
                    <a:lstStyle/>
                    <a:p>
                      <a:pPr algn="l"/>
                      <a:r>
                        <a:rPr lang="en-US" sz="1600" b="1" kern="1200" dirty="0">
                          <a:solidFill>
                            <a:schemeClr val="dk1"/>
                          </a:solidFill>
                          <a:latin typeface="+mn-lt"/>
                          <a:ea typeface="+mn-ea"/>
                          <a:cs typeface="+mn-cs"/>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Homepage has a correct number of internal and external links. 15 internal and 1 external links.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0">
                <a:tc>
                  <a:txBody>
                    <a:bodyPr/>
                    <a:lstStyle/>
                    <a:p>
                      <a:pPr algn="l"/>
                      <a:r>
                        <a:rPr lang="en-US" sz="1600" b="1" kern="1200" dirty="0">
                          <a:solidFill>
                            <a:schemeClr val="dk1"/>
                          </a:solidFill>
                          <a:latin typeface="+mn-lt"/>
                          <a:ea typeface="+mn-ea"/>
                          <a:cs typeface="+mn-cs"/>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84 characters. Most search engines will truncate meta titles to 75 characters.</a:t>
                      </a:r>
                      <a:br>
                        <a:rPr lang="en-US" sz="1400" b="1" kern="1200" dirty="0">
                          <a:solidFill>
                            <a:schemeClr val="dk1"/>
                          </a:solidFill>
                          <a:latin typeface="+mn-lt"/>
                          <a:ea typeface="+mn-ea"/>
                          <a:cs typeface="+mn-cs"/>
                        </a:rPr>
                      </a:br>
                      <a:r>
                        <a:rPr lang="en-IN" sz="1400" b="1" kern="1200" dirty="0">
                          <a:solidFill>
                            <a:schemeClr val="dk1"/>
                          </a:solidFill>
                          <a:latin typeface="+mn-lt"/>
                          <a:ea typeface="+mn-ea"/>
                          <a:cs typeface="+mn-cs"/>
                        </a:rPr>
                        <a:t>LG Mobile Service Center in Chennai | LG Mobile Authorized Service Center in Chennai</a:t>
                      </a:r>
                    </a:p>
                  </a:txBody>
                  <a:tcPr/>
                </a:tc>
                <a:extLst>
                  <a:ext uri="{0D108BD9-81ED-4DB2-BD59-A6C34878D82A}">
                    <a16:rowId xmlns:a16="http://schemas.microsoft.com/office/drawing/2014/main" val="2724283753"/>
                  </a:ext>
                </a:extLst>
              </a:tr>
            </a:tbl>
          </a:graphicData>
        </a:graphic>
      </p:graphicFrame>
      <p:pic>
        <p:nvPicPr>
          <p:cNvPr id="8" name="Graphic 7" descr="Checkmark with solid fill">
            <a:extLst>
              <a:ext uri="{FF2B5EF4-FFF2-40B4-BE49-F238E27FC236}">
                <a16:creationId xmlns:a16="http://schemas.microsoft.com/office/drawing/2014/main" id="{1980DA75-7007-EFD1-8350-8173DE140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531912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154956"/>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162654"/>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3E717AAA-64A0-FB42-6201-F6FA75E47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4680488"/>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3DA4E8F2-8AFE-51CC-F132-5703FC99DD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2643065"/>
            <a:ext cx="457200" cy="457200"/>
          </a:xfrm>
          <a:prstGeom prst="rect">
            <a:avLst/>
          </a:prstGeom>
        </p:spPr>
      </p:pic>
      <p:pic>
        <p:nvPicPr>
          <p:cNvPr id="25" name="Graphic 24" descr="Close with solid fill">
            <a:extLst>
              <a:ext uri="{FF2B5EF4-FFF2-40B4-BE49-F238E27FC236}">
                <a16:creationId xmlns:a16="http://schemas.microsoft.com/office/drawing/2014/main" id="{9E5892EF-D79A-2662-D336-8315F0040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3813254"/>
            <a:ext cx="457200" cy="457200"/>
          </a:xfrm>
          <a:prstGeom prst="rect">
            <a:avLst/>
          </a:prstGeom>
        </p:spPr>
      </p:pic>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6152" y="163536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Close with solid fill">
            <a:extLst>
              <a:ext uri="{FF2B5EF4-FFF2-40B4-BE49-F238E27FC236}">
                <a16:creationId xmlns:a16="http://schemas.microsoft.com/office/drawing/2014/main" id="{DBFEEF5F-8A42-0A82-B5A3-C2DE20FA76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5981430"/>
            <a:ext cx="457200" cy="457200"/>
          </a:xfrm>
          <a:prstGeom prst="rect">
            <a:avLst/>
          </a:prstGeom>
        </p:spPr>
      </p:pic>
    </p:spTree>
    <p:extLst>
      <p:ext uri="{BB962C8B-B14F-4D97-AF65-F5344CB8AC3E}">
        <p14:creationId xmlns:p14="http://schemas.microsoft.com/office/powerpoint/2010/main" val="3694125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2581966" y="314157"/>
            <a:ext cx="7028067"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2712808" y="372661"/>
            <a:ext cx="689722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Advanced SEO Analysis for Brands/LG Smartphones</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nvGraphicFramePr>
        <p:xfrm>
          <a:off x="994923" y="1116723"/>
          <a:ext cx="10172989" cy="5470307"/>
        </p:xfrm>
        <a:graphic>
          <a:graphicData uri="http://schemas.openxmlformats.org/drawingml/2006/table">
            <a:tbl>
              <a:tblPr firstRow="1" bandRow="1">
                <a:tableStyleId>{5C22544A-7EE6-4342-B048-85BDC9FD1C3A}</a:tableStyleId>
              </a:tblPr>
              <a:tblGrid>
                <a:gridCol w="2802214">
                  <a:extLst>
                    <a:ext uri="{9D8B030D-6E8A-4147-A177-3AD203B41FA5}">
                      <a16:colId xmlns:a16="http://schemas.microsoft.com/office/drawing/2014/main" val="3537439149"/>
                    </a:ext>
                  </a:extLst>
                </a:gridCol>
                <a:gridCol w="929769">
                  <a:extLst>
                    <a:ext uri="{9D8B030D-6E8A-4147-A177-3AD203B41FA5}">
                      <a16:colId xmlns:a16="http://schemas.microsoft.com/office/drawing/2014/main" val="1196916023"/>
                    </a:ext>
                  </a:extLst>
                </a:gridCol>
                <a:gridCol w="6441006">
                  <a:extLst>
                    <a:ext uri="{9D8B030D-6E8A-4147-A177-3AD203B41FA5}">
                      <a16:colId xmlns:a16="http://schemas.microsoft.com/office/drawing/2014/main" val="45539890"/>
                    </a:ext>
                  </a:extLst>
                </a:gridCol>
              </a:tblGrid>
              <a:tr h="488334">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949704">
                <a:tc>
                  <a:txBody>
                    <a:bodyPr/>
                    <a:lstStyle/>
                    <a:p>
                      <a:pPr algn="l"/>
                      <a:r>
                        <a:rPr lang="en-US" sz="1600" b="1" dirty="0"/>
                        <a:t>Search Preview</a:t>
                      </a:r>
                      <a:endParaRPr lang="en-IN" sz="1600" b="1" dirty="0"/>
                    </a:p>
                  </a:txBody>
                  <a:tcPr anchor="ctr"/>
                </a:tc>
                <a:tc>
                  <a:txBody>
                    <a:bodyPr/>
                    <a:lstStyle/>
                    <a:p>
                      <a:pPr algn="ctr"/>
                      <a:endParaRPr lang="en-IN" sz="1600" b="1" dirty="0"/>
                    </a:p>
                  </a:txBody>
                  <a:tcPr/>
                </a:tc>
                <a:tc>
                  <a:txBody>
                    <a:bodyPr/>
                    <a:lstStyle/>
                    <a:p>
                      <a:pPr algn="l"/>
                      <a:endParaRPr lang="en-IN" sz="1400" b="1" dirty="0"/>
                    </a:p>
                  </a:txBody>
                  <a:tcPr/>
                </a:tc>
                <a:extLst>
                  <a:ext uri="{0D108BD9-81ED-4DB2-BD59-A6C34878D82A}">
                    <a16:rowId xmlns:a16="http://schemas.microsoft.com/office/drawing/2014/main" val="3138227522"/>
                  </a:ext>
                </a:extLst>
              </a:tr>
              <a:tr h="4032269">
                <a:tc>
                  <a:txBody>
                    <a:bodyPr/>
                    <a:lstStyle/>
                    <a:p>
                      <a:pPr algn="l"/>
                      <a:r>
                        <a:rPr lang="en-US" sz="1600" b="1" kern="1200" dirty="0">
                          <a:solidFill>
                            <a:schemeClr val="dk1"/>
                          </a:solidFill>
                          <a:latin typeface="+mn-lt"/>
                          <a:ea typeface="+mn-ea"/>
                          <a:cs typeface="+mn-cs"/>
                        </a:rPr>
                        <a:t>Mobile Snapshot</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bl>
          </a:graphicData>
        </a:graphic>
      </p:graphicFrame>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1854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4,000+ Free Exclamation Mark &amp; Attention Images - Pixabay">
            <a:extLst>
              <a:ext uri="{FF2B5EF4-FFF2-40B4-BE49-F238E27FC236}">
                <a16:creationId xmlns:a16="http://schemas.microsoft.com/office/drawing/2014/main" id="{00000E40-7971-56BD-303B-C89F9142E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434136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BF5BDCF-66AF-348A-AAEA-E49A3DCC896F}"/>
              </a:ext>
            </a:extLst>
          </p:cNvPr>
          <p:cNvPicPr>
            <a:picLocks noChangeAspect="1"/>
          </p:cNvPicPr>
          <p:nvPr/>
        </p:nvPicPr>
        <p:blipFill>
          <a:blip r:embed="rId5"/>
          <a:stretch>
            <a:fillRect/>
          </a:stretch>
        </p:blipFill>
        <p:spPr>
          <a:xfrm>
            <a:off x="6924943" y="2655646"/>
            <a:ext cx="2114129" cy="3829693"/>
          </a:xfrm>
          <a:prstGeom prst="rect">
            <a:avLst/>
          </a:prstGeom>
        </p:spPr>
      </p:pic>
      <p:pic>
        <p:nvPicPr>
          <p:cNvPr id="13" name="Picture 12">
            <a:extLst>
              <a:ext uri="{FF2B5EF4-FFF2-40B4-BE49-F238E27FC236}">
                <a16:creationId xmlns:a16="http://schemas.microsoft.com/office/drawing/2014/main" id="{AD660B4A-40E0-E2A6-1B64-F368D9E78327}"/>
              </a:ext>
            </a:extLst>
          </p:cNvPr>
          <p:cNvPicPr>
            <a:picLocks noChangeAspect="1"/>
          </p:cNvPicPr>
          <p:nvPr/>
        </p:nvPicPr>
        <p:blipFill>
          <a:blip r:embed="rId6"/>
          <a:stretch>
            <a:fillRect/>
          </a:stretch>
        </p:blipFill>
        <p:spPr>
          <a:xfrm>
            <a:off x="4939045" y="1684465"/>
            <a:ext cx="6085927" cy="780190"/>
          </a:xfrm>
          <a:prstGeom prst="rect">
            <a:avLst/>
          </a:prstGeom>
        </p:spPr>
      </p:pic>
    </p:spTree>
    <p:extLst>
      <p:ext uri="{BB962C8B-B14F-4D97-AF65-F5344CB8AC3E}">
        <p14:creationId xmlns:p14="http://schemas.microsoft.com/office/powerpoint/2010/main" val="2237551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679684" y="306039"/>
            <a:ext cx="8153634"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SEO Metric Analysis</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5" y="2184105"/>
            <a:ext cx="10817461" cy="4328092"/>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6" y="1297625"/>
            <a:ext cx="3743598"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361275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Services/LG Service Center</a:t>
            </a:r>
          </a:p>
        </p:txBody>
      </p:sp>
      <p:pic>
        <p:nvPicPr>
          <p:cNvPr id="15" name="Picture 14">
            <a:extLst>
              <a:ext uri="{FF2B5EF4-FFF2-40B4-BE49-F238E27FC236}">
                <a16:creationId xmlns:a16="http://schemas.microsoft.com/office/drawing/2014/main" id="{B2FE9F49-D854-84AE-8CD2-F3161DA693DD}"/>
              </a:ext>
            </a:extLst>
          </p:cNvPr>
          <p:cNvPicPr>
            <a:picLocks noChangeAspect="1"/>
          </p:cNvPicPr>
          <p:nvPr/>
        </p:nvPicPr>
        <p:blipFill>
          <a:blip r:embed="rId3"/>
          <a:stretch>
            <a:fillRect/>
          </a:stretch>
        </p:blipFill>
        <p:spPr>
          <a:xfrm>
            <a:off x="1190101" y="2682960"/>
            <a:ext cx="2162175" cy="3199373"/>
          </a:xfrm>
          <a:prstGeom prst="rect">
            <a:avLst/>
          </a:prstGeom>
        </p:spPr>
      </p:pic>
      <p:pic>
        <p:nvPicPr>
          <p:cNvPr id="17" name="Picture 16">
            <a:extLst>
              <a:ext uri="{FF2B5EF4-FFF2-40B4-BE49-F238E27FC236}">
                <a16:creationId xmlns:a16="http://schemas.microsoft.com/office/drawing/2014/main" id="{00244F46-10F8-A683-B7B9-CB111DEBB59A}"/>
              </a:ext>
            </a:extLst>
          </p:cNvPr>
          <p:cNvPicPr>
            <a:picLocks noChangeAspect="1"/>
          </p:cNvPicPr>
          <p:nvPr/>
        </p:nvPicPr>
        <p:blipFill>
          <a:blip r:embed="rId4"/>
          <a:stretch>
            <a:fillRect/>
          </a:stretch>
        </p:blipFill>
        <p:spPr>
          <a:xfrm>
            <a:off x="4135902" y="2682960"/>
            <a:ext cx="6991350" cy="3199372"/>
          </a:xfrm>
          <a:prstGeom prst="rect">
            <a:avLst/>
          </a:prstGeom>
        </p:spPr>
      </p:pic>
    </p:spTree>
    <p:extLst>
      <p:ext uri="{BB962C8B-B14F-4D97-AF65-F5344CB8AC3E}">
        <p14:creationId xmlns:p14="http://schemas.microsoft.com/office/powerpoint/2010/main" val="4113561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2652227" y="319921"/>
            <a:ext cx="6629814"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2759854" y="353676"/>
            <a:ext cx="652218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Basic SEO Analysis for Services/LG Service Center</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2061060452"/>
              </p:ext>
            </p:extLst>
          </p:nvPr>
        </p:nvGraphicFramePr>
        <p:xfrm>
          <a:off x="785744" y="1056098"/>
          <a:ext cx="10620513" cy="5678397"/>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13517">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31360">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Chennai, service, center, device, repair, road, mobile, supportmmsservice.in, smartphones, Nungambakkam.</a:t>
                      </a:r>
                      <a:endParaRPr lang="en-IN" sz="1400" b="1" dirty="0"/>
                    </a:p>
                  </a:txBody>
                  <a:tcPr/>
                </a:tc>
                <a:extLst>
                  <a:ext uri="{0D108BD9-81ED-4DB2-BD59-A6C34878D82A}">
                    <a16:rowId xmlns:a16="http://schemas.microsoft.com/office/drawing/2014/main" val="3138227522"/>
                  </a:ext>
                </a:extLst>
              </a:tr>
              <a:tr h="428383">
                <a:tc>
                  <a:txBody>
                    <a:bodyPr/>
                    <a:lstStyle/>
                    <a:p>
                      <a:pPr algn="l"/>
                      <a:r>
                        <a:rPr lang="en-US" sz="1600" b="1" kern="1200" dirty="0">
                          <a:solidFill>
                            <a:schemeClr val="dk1"/>
                          </a:solidFill>
                          <a:latin typeface="+mn-lt"/>
                          <a:ea typeface="+mn-ea"/>
                          <a:cs typeface="+mn-cs"/>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Meta description found with 93 characters. </a:t>
                      </a:r>
                      <a:r>
                        <a:rPr lang="en-IN" sz="1400" b="1" kern="1200" dirty="0">
                          <a:solidFill>
                            <a:schemeClr val="dk1"/>
                          </a:solidFill>
                          <a:latin typeface="+mn-lt"/>
                          <a:ea typeface="+mn-ea"/>
                          <a:cs typeface="+mn-cs"/>
                        </a:rPr>
                        <a:t>LG Mobile Service Center | LG Smartphone Service Center | LG Mobile Authorized Service Center</a:t>
                      </a:r>
                    </a:p>
                  </a:txBody>
                  <a:tcPr/>
                </a:tc>
                <a:extLst>
                  <a:ext uri="{0D108BD9-81ED-4DB2-BD59-A6C34878D82A}">
                    <a16:rowId xmlns:a16="http://schemas.microsoft.com/office/drawing/2014/main" val="369744070"/>
                  </a:ext>
                </a:extLst>
              </a:tr>
              <a:tr h="531360">
                <a:tc>
                  <a:txBody>
                    <a:bodyPr/>
                    <a:lstStyle/>
                    <a:p>
                      <a:pPr algn="l"/>
                      <a:r>
                        <a:rPr lang="en-US" sz="1600" b="1" kern="1200" dirty="0">
                          <a:solidFill>
                            <a:schemeClr val="dk1"/>
                          </a:solidFill>
                          <a:latin typeface="+mn-lt"/>
                          <a:ea typeface="+mn-ea"/>
                          <a:cs typeface="+mn-cs"/>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Too many H1 tags found on your homepage (4).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531360">
                <a:tc>
                  <a:txBody>
                    <a:bodyPr/>
                    <a:lstStyle/>
                    <a:p>
                      <a:pPr algn="l"/>
                      <a:r>
                        <a:rPr lang="en-US" sz="1600" b="1" kern="1200" dirty="0">
                          <a:solidFill>
                            <a:schemeClr val="dk1"/>
                          </a:solidFill>
                          <a:latin typeface="+mn-lt"/>
                          <a:ea typeface="+mn-ea"/>
                          <a:cs typeface="+mn-cs"/>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latin typeface="+mn-lt"/>
                          <a:ea typeface="+mn-ea"/>
                          <a:cs typeface="+mn-cs"/>
                        </a:rPr>
                        <a:t>One or more H2 tags were found on your homepage. OUR Branches, Adyar Chennai, Alwarpet Chennai, Ramapuram Chennai, Egmore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531360">
                <a:tc>
                  <a:txBody>
                    <a:bodyPr/>
                    <a:lstStyle/>
                    <a:p>
                      <a:pPr algn="l"/>
                      <a:r>
                        <a:rPr lang="en-US" sz="1600" b="1" kern="1200" dirty="0">
                          <a:solidFill>
                            <a:schemeClr val="dk1"/>
                          </a:solidFill>
                          <a:latin typeface="+mn-lt"/>
                          <a:ea typeface="+mn-ea"/>
                          <a:cs typeface="+mn-cs"/>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Some images on homepage have no alt attribute. (2) – To check the images for missing alt tags, and to add useful descriptions to each image.  To add the keywords or synonyms in a natural way.</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531360">
                <a:tc>
                  <a:txBody>
                    <a:bodyPr/>
                    <a:lstStyle/>
                    <a:p>
                      <a:pPr algn="l"/>
                      <a:r>
                        <a:rPr lang="en-US" sz="1600" b="1" kern="1200" dirty="0">
                          <a:solidFill>
                            <a:schemeClr val="dk1"/>
                          </a:solidFill>
                          <a:latin typeface="+mn-lt"/>
                          <a:ea typeface="+mn-ea"/>
                          <a:cs typeface="+mn-cs"/>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One or more common keywords were found in the title and description of your homepage.</a:t>
                      </a:r>
                    </a:p>
                    <a:p>
                      <a:pPr algn="l"/>
                      <a:r>
                        <a:rPr lang="en-US" sz="1400" b="1" kern="1200" dirty="0">
                          <a:solidFill>
                            <a:schemeClr val="dk1"/>
                          </a:solidFill>
                          <a:latin typeface="+mn-lt"/>
                          <a:ea typeface="+mn-ea"/>
                          <a:cs typeface="+mn-cs"/>
                        </a:rPr>
                        <a:t>Title – service, center, mobile</a:t>
                      </a:r>
                    </a:p>
                    <a:p>
                      <a:pPr algn="l"/>
                      <a:r>
                        <a:rPr lang="en-US" sz="1400" b="1" kern="1200" dirty="0">
                          <a:solidFill>
                            <a:schemeClr val="dk1"/>
                          </a:solidFill>
                          <a:latin typeface="+mn-lt"/>
                          <a:ea typeface="+mn-ea"/>
                          <a:cs typeface="+mn-cs"/>
                        </a:rPr>
                        <a:t>Description – service, center, mobile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60">
                <a:tc>
                  <a:txBody>
                    <a:bodyPr/>
                    <a:lstStyle/>
                    <a:p>
                      <a:pPr algn="l"/>
                      <a:r>
                        <a:rPr lang="en-US" sz="1600" b="1" kern="1200" dirty="0">
                          <a:solidFill>
                            <a:schemeClr val="dk1"/>
                          </a:solidFill>
                          <a:latin typeface="+mn-lt"/>
                          <a:ea typeface="+mn-ea"/>
                          <a:cs typeface="+mn-cs"/>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Homepage has a correct number of internal and external links. 15 internal and 1 external links.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0">
                <a:tc>
                  <a:txBody>
                    <a:bodyPr/>
                    <a:lstStyle/>
                    <a:p>
                      <a:pPr algn="l"/>
                      <a:r>
                        <a:rPr lang="en-US" sz="1600" b="1" kern="1200" dirty="0">
                          <a:solidFill>
                            <a:schemeClr val="dk1"/>
                          </a:solidFill>
                          <a:latin typeface="+mn-lt"/>
                          <a:ea typeface="+mn-ea"/>
                          <a:cs typeface="+mn-cs"/>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93 characters. Most search engines will truncate meta titles to 75 characters.</a:t>
                      </a:r>
                      <a:br>
                        <a:rPr lang="en-US" sz="1400" b="1" kern="1200" dirty="0">
                          <a:solidFill>
                            <a:schemeClr val="dk1"/>
                          </a:solidFill>
                          <a:latin typeface="+mn-lt"/>
                          <a:ea typeface="+mn-ea"/>
                          <a:cs typeface="+mn-cs"/>
                        </a:rPr>
                      </a:br>
                      <a:r>
                        <a:rPr lang="en-IN" sz="1400" b="1" kern="1200" dirty="0">
                          <a:solidFill>
                            <a:schemeClr val="dk1"/>
                          </a:solidFill>
                          <a:latin typeface="+mn-lt"/>
                          <a:ea typeface="+mn-ea"/>
                          <a:cs typeface="+mn-cs"/>
                        </a:rPr>
                        <a:t>LG Mobile Service Center | LG Smartphone Service Center | LG Mobile Authorized Service Center</a:t>
                      </a:r>
                    </a:p>
                  </a:txBody>
                  <a:tcPr/>
                </a:tc>
                <a:extLst>
                  <a:ext uri="{0D108BD9-81ED-4DB2-BD59-A6C34878D82A}">
                    <a16:rowId xmlns:a16="http://schemas.microsoft.com/office/drawing/2014/main" val="2724283753"/>
                  </a:ext>
                </a:extLst>
              </a:tr>
            </a:tbl>
          </a:graphicData>
        </a:graphic>
      </p:graphicFrame>
      <p:pic>
        <p:nvPicPr>
          <p:cNvPr id="8" name="Graphic 7" descr="Checkmark with solid fill">
            <a:extLst>
              <a:ext uri="{FF2B5EF4-FFF2-40B4-BE49-F238E27FC236}">
                <a16:creationId xmlns:a16="http://schemas.microsoft.com/office/drawing/2014/main" id="{1980DA75-7007-EFD1-8350-8173DE140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5291190"/>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043686"/>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09428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3E717AAA-64A0-FB42-6201-F6FA75E47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4566057"/>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3DA4E8F2-8AFE-51CC-F132-5703FC99DD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2559330"/>
            <a:ext cx="457200" cy="457200"/>
          </a:xfrm>
          <a:prstGeom prst="rect">
            <a:avLst/>
          </a:prstGeom>
        </p:spPr>
      </p:pic>
      <p:pic>
        <p:nvPicPr>
          <p:cNvPr id="25" name="Graphic 24" descr="Close with solid fill">
            <a:extLst>
              <a:ext uri="{FF2B5EF4-FFF2-40B4-BE49-F238E27FC236}">
                <a16:creationId xmlns:a16="http://schemas.microsoft.com/office/drawing/2014/main" id="{9E5892EF-D79A-2662-D336-8315F0040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3732916"/>
            <a:ext cx="457200" cy="457200"/>
          </a:xfrm>
          <a:prstGeom prst="rect">
            <a:avLst/>
          </a:prstGeom>
        </p:spPr>
      </p:pic>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0935" y="149184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Close with solid fill">
            <a:extLst>
              <a:ext uri="{FF2B5EF4-FFF2-40B4-BE49-F238E27FC236}">
                <a16:creationId xmlns:a16="http://schemas.microsoft.com/office/drawing/2014/main" id="{DBFEEF5F-8A42-0A82-B5A3-C2DE20FA76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5954791"/>
            <a:ext cx="457200" cy="457200"/>
          </a:xfrm>
          <a:prstGeom prst="rect">
            <a:avLst/>
          </a:prstGeom>
        </p:spPr>
      </p:pic>
    </p:spTree>
    <p:extLst>
      <p:ext uri="{BB962C8B-B14F-4D97-AF65-F5344CB8AC3E}">
        <p14:creationId xmlns:p14="http://schemas.microsoft.com/office/powerpoint/2010/main" val="2277059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2328748" y="304746"/>
            <a:ext cx="7285800"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2459590" y="363250"/>
            <a:ext cx="715495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Advanced SEO Analysis for Services/LG Service Center</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nvGraphicFramePr>
        <p:xfrm>
          <a:off x="994923" y="1116723"/>
          <a:ext cx="10172989" cy="5470307"/>
        </p:xfrm>
        <a:graphic>
          <a:graphicData uri="http://schemas.openxmlformats.org/drawingml/2006/table">
            <a:tbl>
              <a:tblPr firstRow="1" bandRow="1">
                <a:tableStyleId>{5C22544A-7EE6-4342-B048-85BDC9FD1C3A}</a:tableStyleId>
              </a:tblPr>
              <a:tblGrid>
                <a:gridCol w="2802214">
                  <a:extLst>
                    <a:ext uri="{9D8B030D-6E8A-4147-A177-3AD203B41FA5}">
                      <a16:colId xmlns:a16="http://schemas.microsoft.com/office/drawing/2014/main" val="3537439149"/>
                    </a:ext>
                  </a:extLst>
                </a:gridCol>
                <a:gridCol w="929769">
                  <a:extLst>
                    <a:ext uri="{9D8B030D-6E8A-4147-A177-3AD203B41FA5}">
                      <a16:colId xmlns:a16="http://schemas.microsoft.com/office/drawing/2014/main" val="1196916023"/>
                    </a:ext>
                  </a:extLst>
                </a:gridCol>
                <a:gridCol w="6441006">
                  <a:extLst>
                    <a:ext uri="{9D8B030D-6E8A-4147-A177-3AD203B41FA5}">
                      <a16:colId xmlns:a16="http://schemas.microsoft.com/office/drawing/2014/main" val="45539890"/>
                    </a:ext>
                  </a:extLst>
                </a:gridCol>
              </a:tblGrid>
              <a:tr h="488334">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949704">
                <a:tc>
                  <a:txBody>
                    <a:bodyPr/>
                    <a:lstStyle/>
                    <a:p>
                      <a:pPr algn="l"/>
                      <a:r>
                        <a:rPr lang="en-US" sz="1600" b="1" dirty="0"/>
                        <a:t>Search Preview</a:t>
                      </a:r>
                      <a:endParaRPr lang="en-IN" sz="1600" b="1" dirty="0"/>
                    </a:p>
                  </a:txBody>
                  <a:tcPr anchor="ctr"/>
                </a:tc>
                <a:tc>
                  <a:txBody>
                    <a:bodyPr/>
                    <a:lstStyle/>
                    <a:p>
                      <a:pPr algn="ctr"/>
                      <a:endParaRPr lang="en-IN" sz="1600" b="1" dirty="0"/>
                    </a:p>
                  </a:txBody>
                  <a:tcPr/>
                </a:tc>
                <a:tc>
                  <a:txBody>
                    <a:bodyPr/>
                    <a:lstStyle/>
                    <a:p>
                      <a:pPr algn="l"/>
                      <a:endParaRPr lang="en-IN" sz="1400" b="1" dirty="0"/>
                    </a:p>
                  </a:txBody>
                  <a:tcPr/>
                </a:tc>
                <a:extLst>
                  <a:ext uri="{0D108BD9-81ED-4DB2-BD59-A6C34878D82A}">
                    <a16:rowId xmlns:a16="http://schemas.microsoft.com/office/drawing/2014/main" val="3138227522"/>
                  </a:ext>
                </a:extLst>
              </a:tr>
              <a:tr h="4032269">
                <a:tc>
                  <a:txBody>
                    <a:bodyPr/>
                    <a:lstStyle/>
                    <a:p>
                      <a:pPr algn="l"/>
                      <a:r>
                        <a:rPr lang="en-US" sz="1600" b="1" kern="1200" dirty="0">
                          <a:solidFill>
                            <a:schemeClr val="dk1"/>
                          </a:solidFill>
                          <a:latin typeface="+mn-lt"/>
                          <a:ea typeface="+mn-ea"/>
                          <a:cs typeface="+mn-cs"/>
                        </a:rPr>
                        <a:t>Mobile Snapshot</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bl>
          </a:graphicData>
        </a:graphic>
      </p:graphicFrame>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1854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4,000+ Free Exclamation Mark &amp; Attention Images - Pixabay">
            <a:extLst>
              <a:ext uri="{FF2B5EF4-FFF2-40B4-BE49-F238E27FC236}">
                <a16:creationId xmlns:a16="http://schemas.microsoft.com/office/drawing/2014/main" id="{00000E40-7971-56BD-303B-C89F9142E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434136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759AE6-C6C3-3141-9C6B-536A0D66D7D1}"/>
              </a:ext>
            </a:extLst>
          </p:cNvPr>
          <p:cNvPicPr>
            <a:picLocks noChangeAspect="1"/>
          </p:cNvPicPr>
          <p:nvPr/>
        </p:nvPicPr>
        <p:blipFill>
          <a:blip r:embed="rId5"/>
          <a:stretch>
            <a:fillRect/>
          </a:stretch>
        </p:blipFill>
        <p:spPr>
          <a:xfrm>
            <a:off x="7139438" y="2641618"/>
            <a:ext cx="2142603" cy="3856685"/>
          </a:xfrm>
          <a:prstGeom prst="rect">
            <a:avLst/>
          </a:prstGeom>
        </p:spPr>
      </p:pic>
      <p:pic>
        <p:nvPicPr>
          <p:cNvPr id="9" name="Picture 8">
            <a:extLst>
              <a:ext uri="{FF2B5EF4-FFF2-40B4-BE49-F238E27FC236}">
                <a16:creationId xmlns:a16="http://schemas.microsoft.com/office/drawing/2014/main" id="{23A3D1C2-2612-52BC-6696-89F703530736}"/>
              </a:ext>
            </a:extLst>
          </p:cNvPr>
          <p:cNvPicPr>
            <a:picLocks noChangeAspect="1"/>
          </p:cNvPicPr>
          <p:nvPr/>
        </p:nvPicPr>
        <p:blipFill>
          <a:blip r:embed="rId6"/>
          <a:stretch>
            <a:fillRect/>
          </a:stretch>
        </p:blipFill>
        <p:spPr>
          <a:xfrm>
            <a:off x="4880457" y="1684585"/>
            <a:ext cx="6144515" cy="773822"/>
          </a:xfrm>
          <a:prstGeom prst="rect">
            <a:avLst/>
          </a:prstGeom>
        </p:spPr>
      </p:pic>
    </p:spTree>
    <p:extLst>
      <p:ext uri="{BB962C8B-B14F-4D97-AF65-F5344CB8AC3E}">
        <p14:creationId xmlns:p14="http://schemas.microsoft.com/office/powerpoint/2010/main" val="3058526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3358807" y="315657"/>
            <a:ext cx="5474385"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466435" y="349412"/>
            <a:ext cx="526828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Common SEO Analysis for all web pages</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951738760"/>
              </p:ext>
            </p:extLst>
          </p:nvPr>
        </p:nvGraphicFramePr>
        <p:xfrm>
          <a:off x="785744" y="1103779"/>
          <a:ext cx="10620513" cy="5489183"/>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26067">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47486">
                <a:tc>
                  <a:txBody>
                    <a:bodyPr/>
                    <a:lstStyle/>
                    <a:p>
                      <a:pPr algn="l"/>
                      <a:r>
                        <a:rPr lang="en-IN" sz="1600" b="1" kern="1200" dirty="0">
                          <a:solidFill>
                            <a:schemeClr val="dk1"/>
                          </a:solidFill>
                          <a:latin typeface="+mn-lt"/>
                          <a:ea typeface="+mn-ea"/>
                          <a:cs typeface="+mn-cs"/>
                        </a:rPr>
                        <a:t>Create a responsive site</a:t>
                      </a:r>
                    </a:p>
                  </a:txBody>
                  <a:tcPr anchor="ctr"/>
                </a:tc>
                <a:tc>
                  <a:txBody>
                    <a:bodyPr/>
                    <a:lstStyle/>
                    <a:p>
                      <a:pPr algn="ctr"/>
                      <a:endParaRPr lang="en-IN" sz="1600" b="1" dirty="0"/>
                    </a:p>
                  </a:txBody>
                  <a:tcPr/>
                </a:tc>
                <a:tc>
                  <a:txBody>
                    <a:bodyPr/>
                    <a:lstStyle/>
                    <a:p>
                      <a:pPr algn="l"/>
                      <a:r>
                        <a:rPr lang="fr-FR" sz="1400" b="1" kern="1200" dirty="0">
                          <a:solidFill>
                            <a:schemeClr val="dk1"/>
                          </a:solidFill>
                          <a:latin typeface="+mn-lt"/>
                          <a:ea typeface="+mn-ea"/>
                          <a:cs typeface="+mn-cs"/>
                        </a:rPr>
                        <a:t>CSS code contains media queries.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138227522"/>
                  </a:ext>
                </a:extLst>
              </a:tr>
              <a:tr h="441384">
                <a:tc>
                  <a:txBody>
                    <a:bodyPr/>
                    <a:lstStyle/>
                    <a:p>
                      <a:pPr algn="l"/>
                      <a:r>
                        <a:rPr lang="en-IN" sz="1600" b="1" kern="1200" dirty="0">
                          <a:solidFill>
                            <a:schemeClr val="dk1"/>
                          </a:solidFill>
                          <a:latin typeface="+mn-lt"/>
                          <a:ea typeface="+mn-ea"/>
                          <a:cs typeface="+mn-cs"/>
                        </a:rPr>
                        <a:t>Homepage Is Reachable</a:t>
                      </a:r>
                    </a:p>
                  </a:txBody>
                  <a:tcPr anchor="ctr"/>
                </a:tc>
                <a:tc>
                  <a:txBody>
                    <a:bodyPr/>
                    <a:lstStyle/>
                    <a:p>
                      <a:pPr algn="ctr"/>
                      <a:endParaRPr lang="en-IN" sz="1800" dirty="0"/>
                    </a:p>
                  </a:txBody>
                  <a:tcPr/>
                </a:tc>
                <a:tc>
                  <a:txBody>
                    <a:bodyPr/>
                    <a:lstStyle/>
                    <a:p>
                      <a:pPr marL="0" algn="l" defTabSz="609630" rtl="0" eaLnBrk="1" latinLnBrk="0" hangingPunct="1"/>
                      <a:r>
                        <a:rPr lang="en-IN" sz="1400" b="1" kern="1200" dirty="0">
                          <a:solidFill>
                            <a:schemeClr val="dk1"/>
                          </a:solidFill>
                          <a:latin typeface="+mn-lt"/>
                          <a:ea typeface="+mn-ea"/>
                          <a:cs typeface="+mn-cs"/>
                        </a:rPr>
                        <a:t>Homepage is reachable.</a:t>
                      </a:r>
                    </a:p>
                  </a:txBody>
                  <a:tcPr/>
                </a:tc>
                <a:extLst>
                  <a:ext uri="{0D108BD9-81ED-4DB2-BD59-A6C34878D82A}">
                    <a16:rowId xmlns:a16="http://schemas.microsoft.com/office/drawing/2014/main" val="369744070"/>
                  </a:ext>
                </a:extLst>
              </a:tr>
              <a:tr h="547486">
                <a:tc>
                  <a:txBody>
                    <a:bodyPr/>
                    <a:lstStyle/>
                    <a:p>
                      <a:pPr marL="0" algn="l" defTabSz="609630" rtl="0" eaLnBrk="1" latinLnBrk="0" hangingPunct="1"/>
                      <a:r>
                        <a:rPr lang="en-US" sz="1600" b="1" kern="1200" dirty="0">
                          <a:solidFill>
                            <a:schemeClr val="dk1"/>
                          </a:solidFill>
                          <a:latin typeface="+mn-lt"/>
                          <a:ea typeface="+mn-ea"/>
                          <a:cs typeface="+mn-cs"/>
                        </a:rPr>
                        <a:t>Canonical Tag</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No canonical tag found.</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547486">
                <a:tc>
                  <a:txBody>
                    <a:bodyPr/>
                    <a:lstStyle/>
                    <a:p>
                      <a:pPr marL="0" algn="l" defTabSz="609630" rtl="0" eaLnBrk="1" latinLnBrk="0" hangingPunct="1"/>
                      <a:r>
                        <a:rPr lang="en-US" sz="1600" b="1" kern="1200" dirty="0">
                          <a:solidFill>
                            <a:schemeClr val="dk1"/>
                          </a:solidFill>
                          <a:latin typeface="+mn-lt"/>
                          <a:ea typeface="+mn-ea"/>
                          <a:cs typeface="+mn-cs"/>
                        </a:rPr>
                        <a:t>Noindex Meta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Homepage does not contain any index meta tag or header.</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596696">
                <a:tc>
                  <a:txBody>
                    <a:bodyPr/>
                    <a:lstStyle/>
                    <a:p>
                      <a:pPr marL="0" algn="l" defTabSz="609630" rtl="0" eaLnBrk="1" latinLnBrk="0" hangingPunct="1"/>
                      <a:r>
                        <a:rPr lang="en-IN" sz="1600" b="1" kern="1200" dirty="0">
                          <a:solidFill>
                            <a:schemeClr val="dk1"/>
                          </a:solidFill>
                          <a:latin typeface="+mn-lt"/>
                          <a:ea typeface="+mn-ea"/>
                          <a:cs typeface="+mn-cs"/>
                        </a:rPr>
                        <a:t>WWW Canonicalization</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Both www and non-www versions of your URL are redirected to the same site.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547486">
                <a:tc>
                  <a:txBody>
                    <a:bodyPr/>
                    <a:lstStyle/>
                    <a:p>
                      <a:pPr marL="0" algn="l" defTabSz="609630" rtl="0" eaLnBrk="1" latinLnBrk="0" hangingPunct="1"/>
                      <a:r>
                        <a:rPr lang="en-IN" sz="1600" b="1" kern="1200" dirty="0">
                          <a:solidFill>
                            <a:schemeClr val="dk1"/>
                          </a:solidFill>
                          <a:latin typeface="+mn-lt"/>
                          <a:ea typeface="+mn-ea"/>
                          <a:cs typeface="+mn-cs"/>
                        </a:rPr>
                        <a:t>OpenGraph Meta</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Some Opengraph meta tags are missing.</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47486">
                <a:tc>
                  <a:txBody>
                    <a:bodyPr/>
                    <a:lstStyle/>
                    <a:p>
                      <a:pPr marL="0" algn="l" defTabSz="609630" rtl="0" eaLnBrk="1" latinLnBrk="0" hangingPunct="1"/>
                      <a:r>
                        <a:rPr lang="en-IN" sz="1600" b="1" kern="1200" dirty="0">
                          <a:solidFill>
                            <a:schemeClr val="dk1"/>
                          </a:solidFill>
                          <a:latin typeface="+mn-lt"/>
                          <a:ea typeface="+mn-ea"/>
                          <a:cs typeface="+mn-cs"/>
                        </a:rPr>
                        <a:t>Robots.txt</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Robots.txt file is missing or unavailable.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345455">
                <a:tc>
                  <a:txBody>
                    <a:bodyPr/>
                    <a:lstStyle/>
                    <a:p>
                      <a:pPr marL="0" algn="l" defTabSz="609630" rtl="0" eaLnBrk="1" latinLnBrk="0" hangingPunct="1"/>
                      <a:r>
                        <a:rPr lang="en-IN" sz="1600" b="1" kern="1200" dirty="0">
                          <a:solidFill>
                            <a:schemeClr val="dk1"/>
                          </a:solidFill>
                          <a:latin typeface="+mn-lt"/>
                          <a:ea typeface="+mn-ea"/>
                          <a:cs typeface="+mn-cs"/>
                        </a:rPr>
                        <a:t>Schema Meta Data</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No Schema.org data found on your homepage.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r h="596696">
                <a:tc>
                  <a:txBody>
                    <a:bodyPr/>
                    <a:lstStyle/>
                    <a:p>
                      <a:pPr marL="0" algn="l" defTabSz="609630" rtl="0" eaLnBrk="1" latinLnBrk="0" hangingPunct="1"/>
                      <a:r>
                        <a:rPr lang="en-IN" sz="1600" b="1" kern="1200" dirty="0">
                          <a:solidFill>
                            <a:schemeClr val="dk1"/>
                          </a:solidFill>
                          <a:latin typeface="+mn-lt"/>
                          <a:ea typeface="+mn-ea"/>
                          <a:cs typeface="+mn-cs"/>
                        </a:rPr>
                        <a:t>Keep your content fresh</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No content freshness information found (no XML sitemap lastmod, og:updated_time, or Last-Modified header).</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126718368"/>
                  </a:ext>
                </a:extLst>
              </a:tr>
              <a:tr h="345455">
                <a:tc>
                  <a:txBody>
                    <a:bodyPr/>
                    <a:lstStyle/>
                    <a:p>
                      <a:pPr marL="0" algn="l" defTabSz="609630" rtl="0" eaLnBrk="1" latinLnBrk="0" hangingPunct="1"/>
                      <a:r>
                        <a:rPr lang="en-IN" sz="1600" b="1" kern="1200" dirty="0">
                          <a:solidFill>
                            <a:schemeClr val="dk1"/>
                          </a:solidFill>
                          <a:latin typeface="+mn-lt"/>
                          <a:ea typeface="+mn-ea"/>
                          <a:cs typeface="+mn-cs"/>
                        </a:rPr>
                        <a:t>Sitemaps</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IN" sz="1600" b="1" kern="1200" dirty="0">
                          <a:solidFill>
                            <a:schemeClr val="dk1"/>
                          </a:solidFill>
                          <a:latin typeface="+mn-lt"/>
                          <a:ea typeface="+mn-ea"/>
                          <a:cs typeface="+mn-cs"/>
                        </a:rPr>
                        <a:t>No sitemaps found.</a:t>
                      </a:r>
                    </a:p>
                  </a:txBody>
                  <a:tcPr/>
                </a:tc>
                <a:extLst>
                  <a:ext uri="{0D108BD9-81ED-4DB2-BD59-A6C34878D82A}">
                    <a16:rowId xmlns:a16="http://schemas.microsoft.com/office/drawing/2014/main" val="3076339758"/>
                  </a:ext>
                </a:extLst>
              </a:tr>
            </a:tbl>
          </a:graphicData>
        </a:graphic>
      </p:graphicFrame>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1553" y="1570538"/>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1553" y="3123401"/>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3E717AAA-64A0-FB42-6201-F6FA75E47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1553" y="3688305"/>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3DA4E8F2-8AFE-51CC-F132-5703FC99DD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5242873"/>
            <a:ext cx="457200" cy="457200"/>
          </a:xfrm>
          <a:prstGeom prst="rect">
            <a:avLst/>
          </a:prstGeom>
        </p:spPr>
      </p:pic>
      <p:pic>
        <p:nvPicPr>
          <p:cNvPr id="25" name="Graphic 24" descr="Close with solid fill">
            <a:extLst>
              <a:ext uri="{FF2B5EF4-FFF2-40B4-BE49-F238E27FC236}">
                <a16:creationId xmlns:a16="http://schemas.microsoft.com/office/drawing/2014/main" id="{9E5892EF-D79A-2662-D336-8315F0040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4785673"/>
            <a:ext cx="457200" cy="457200"/>
          </a:xfrm>
          <a:prstGeom prst="rect">
            <a:avLst/>
          </a:prstGeom>
        </p:spPr>
      </p:pic>
      <p:pic>
        <p:nvPicPr>
          <p:cNvPr id="18" name="Graphic 17" descr="Close with solid fill">
            <a:extLst>
              <a:ext uri="{FF2B5EF4-FFF2-40B4-BE49-F238E27FC236}">
                <a16:creationId xmlns:a16="http://schemas.microsoft.com/office/drawing/2014/main" id="{DBFEEF5F-8A42-0A82-B5A3-C2DE20FA76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4220769"/>
            <a:ext cx="457200" cy="457200"/>
          </a:xfrm>
          <a:prstGeom prst="rect">
            <a:avLst/>
          </a:prstGeom>
        </p:spPr>
      </p:pic>
      <p:pic>
        <p:nvPicPr>
          <p:cNvPr id="22" name="Graphic 21" descr="Checkmark with solid fill">
            <a:extLst>
              <a:ext uri="{FF2B5EF4-FFF2-40B4-BE49-F238E27FC236}">
                <a16:creationId xmlns:a16="http://schemas.microsoft.com/office/drawing/2014/main" id="{62DA9B89-E1A0-6D3A-786B-0466E753E7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1553" y="2049966"/>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3" name="Picture 2" descr="4,000+ Free Exclamation Mark &amp; Attention Images - Pixabay">
            <a:extLst>
              <a:ext uri="{FF2B5EF4-FFF2-40B4-BE49-F238E27FC236}">
                <a16:creationId xmlns:a16="http://schemas.microsoft.com/office/drawing/2014/main" id="{4489515F-2FE0-88FE-0DD4-E8DB4A130F01}"/>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921553" y="256936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4" name="Graphic 23" descr="Close with solid fill">
            <a:extLst>
              <a:ext uri="{FF2B5EF4-FFF2-40B4-BE49-F238E27FC236}">
                <a16:creationId xmlns:a16="http://schemas.microsoft.com/office/drawing/2014/main" id="{8EC8D359-C4CE-F88C-77C0-5C1D336B6C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5700073"/>
            <a:ext cx="457200" cy="457200"/>
          </a:xfrm>
          <a:prstGeom prst="rect">
            <a:avLst/>
          </a:prstGeom>
        </p:spPr>
      </p:pic>
      <p:pic>
        <p:nvPicPr>
          <p:cNvPr id="26" name="Graphic 25" descr="Close with solid fill">
            <a:extLst>
              <a:ext uri="{FF2B5EF4-FFF2-40B4-BE49-F238E27FC236}">
                <a16:creationId xmlns:a16="http://schemas.microsoft.com/office/drawing/2014/main" id="{1062B835-C3E1-1FED-8012-70BE4FF93E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6203756"/>
            <a:ext cx="457200" cy="457200"/>
          </a:xfrm>
          <a:prstGeom prst="rect">
            <a:avLst/>
          </a:prstGeom>
        </p:spPr>
      </p:pic>
    </p:spTree>
    <p:extLst>
      <p:ext uri="{BB962C8B-B14F-4D97-AF65-F5344CB8AC3E}">
        <p14:creationId xmlns:p14="http://schemas.microsoft.com/office/powerpoint/2010/main" val="2486551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3358807" y="315657"/>
            <a:ext cx="5474385"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466435" y="349412"/>
            <a:ext cx="526828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Common SEO Analysis for all web pages</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1933700449"/>
              </p:ext>
            </p:extLst>
          </p:nvPr>
        </p:nvGraphicFramePr>
        <p:xfrm>
          <a:off x="785746" y="1088621"/>
          <a:ext cx="10620513" cy="2929259"/>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377426">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36261">
                <a:tc>
                  <a:txBody>
                    <a:bodyPr/>
                    <a:lstStyle/>
                    <a:p>
                      <a:pPr algn="l"/>
                      <a:r>
                        <a:rPr lang="en-IN" sz="1600" b="1" kern="1200" dirty="0">
                          <a:solidFill>
                            <a:schemeClr val="dk1"/>
                          </a:solidFill>
                          <a:latin typeface="+mn-lt"/>
                          <a:ea typeface="+mn-ea"/>
                          <a:cs typeface="+mn-cs"/>
                        </a:rPr>
                        <a:t>Image Headers Expire</a:t>
                      </a:r>
                    </a:p>
                  </a:txBody>
                  <a:tcPr anchor="ctr"/>
                </a:tc>
                <a:tc>
                  <a:txBody>
                    <a:bodyPr/>
                    <a:lstStyle/>
                    <a:p>
                      <a:pPr algn="ctr"/>
                      <a:endParaRPr lang="en-IN" sz="1600" b="1" dirty="0"/>
                    </a:p>
                  </a:txBody>
                  <a:tcPr/>
                </a:tc>
                <a:tc>
                  <a:txBody>
                    <a:bodyPr/>
                    <a:lstStyle/>
                    <a:p>
                      <a:pPr algn="l"/>
                      <a:r>
                        <a:rPr lang="en-US" sz="1400" b="1" kern="1200" dirty="0">
                          <a:solidFill>
                            <a:schemeClr val="dk1"/>
                          </a:solidFill>
                          <a:latin typeface="+mn-lt"/>
                          <a:ea typeface="+mn-ea"/>
                          <a:cs typeface="+mn-cs"/>
                        </a:rPr>
                        <a:t>No local images found.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138227522"/>
                  </a:ext>
                </a:extLst>
              </a:tr>
              <a:tr h="351714">
                <a:tc>
                  <a:txBody>
                    <a:bodyPr/>
                    <a:lstStyle/>
                    <a:p>
                      <a:pPr marL="0" algn="l" defTabSz="609630" rtl="0" eaLnBrk="1" latinLnBrk="0" hangingPunct="1"/>
                      <a:r>
                        <a:rPr lang="en-IN" sz="1600" b="1" kern="1200" dirty="0">
                          <a:solidFill>
                            <a:schemeClr val="dk1"/>
                          </a:solidFill>
                          <a:latin typeface="+mn-lt"/>
                          <a:ea typeface="+mn-ea"/>
                          <a:cs typeface="+mn-cs"/>
                        </a:rPr>
                        <a:t>Minify CSS</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All CSS files appear to be minified.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436261">
                <a:tc>
                  <a:txBody>
                    <a:bodyPr/>
                    <a:lstStyle/>
                    <a:p>
                      <a:pPr marL="0" algn="l" defTabSz="609630" rtl="0" eaLnBrk="1" latinLnBrk="0" hangingPunct="1"/>
                      <a:r>
                        <a:rPr lang="en-IN" sz="1600" b="1" kern="1200" dirty="0">
                          <a:solidFill>
                            <a:schemeClr val="dk1"/>
                          </a:solidFill>
                          <a:latin typeface="+mn-lt"/>
                          <a:ea typeface="+mn-ea"/>
                          <a:cs typeface="+mn-cs"/>
                        </a:rPr>
                        <a:t>Minify Javascript</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All Javascript files appear to be minified.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36261">
                <a:tc>
                  <a:txBody>
                    <a:bodyPr/>
                    <a:lstStyle/>
                    <a:p>
                      <a:pPr marL="0" algn="l" defTabSz="609630" rtl="0" eaLnBrk="1" latinLnBrk="0" hangingPunct="1"/>
                      <a:r>
                        <a:rPr lang="en-IN" sz="1600" b="1" kern="1200" dirty="0">
                          <a:solidFill>
                            <a:schemeClr val="dk1"/>
                          </a:solidFill>
                          <a:latin typeface="+mn-lt"/>
                          <a:ea typeface="+mn-ea"/>
                          <a:cs typeface="+mn-cs"/>
                        </a:rPr>
                        <a:t>Response Time</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Response time is under 0.2 seconds which is great.</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436261">
                <a:tc>
                  <a:txBody>
                    <a:bodyPr/>
                    <a:lstStyle/>
                    <a:p>
                      <a:pPr marL="0" algn="l" defTabSz="609630" rtl="0" eaLnBrk="1" latinLnBrk="0" hangingPunct="1"/>
                      <a:r>
                        <a:rPr lang="en-IN" sz="1600" b="1" kern="1200" dirty="0">
                          <a:solidFill>
                            <a:schemeClr val="dk1"/>
                          </a:solidFill>
                          <a:latin typeface="+mn-lt"/>
                          <a:ea typeface="+mn-ea"/>
                          <a:cs typeface="+mn-cs"/>
                        </a:rPr>
                        <a:t>Directory Listing</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Directory Listing seems to be disabled on your server.</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436261">
                <a:tc>
                  <a:txBody>
                    <a:bodyPr/>
                    <a:lstStyle/>
                    <a:p>
                      <a:pPr marL="0" algn="l" defTabSz="609630" rtl="0" eaLnBrk="1" latinLnBrk="0" hangingPunct="1"/>
                      <a:r>
                        <a:rPr lang="en-IN" sz="1600" b="1" kern="1200" dirty="0">
                          <a:solidFill>
                            <a:schemeClr val="dk1"/>
                          </a:solidFill>
                          <a:latin typeface="+mn-lt"/>
                          <a:ea typeface="+mn-ea"/>
                          <a:cs typeface="+mn-cs"/>
                        </a:rPr>
                        <a:t>Secure Connection</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Site is using a secure transfer protocol (https).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bl>
          </a:graphicData>
        </a:graphic>
      </p:graphicFrame>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1444480"/>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140410"/>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aphicFrame>
        <p:nvGraphicFramePr>
          <p:cNvPr id="2" name="Table 2">
            <a:extLst>
              <a:ext uri="{FF2B5EF4-FFF2-40B4-BE49-F238E27FC236}">
                <a16:creationId xmlns:a16="http://schemas.microsoft.com/office/drawing/2014/main" id="{89241770-5204-1FE2-DADF-076B952E8DEB}"/>
              </a:ext>
            </a:extLst>
          </p:cNvPr>
          <p:cNvGraphicFramePr>
            <a:graphicFrameLocks noGrp="1"/>
          </p:cNvGraphicFramePr>
          <p:nvPr>
            <p:extLst>
              <p:ext uri="{D42A27DB-BD31-4B8C-83A1-F6EECF244321}">
                <p14:modId xmlns:p14="http://schemas.microsoft.com/office/powerpoint/2010/main" val="893196524"/>
              </p:ext>
            </p:extLst>
          </p:nvPr>
        </p:nvGraphicFramePr>
        <p:xfrm>
          <a:off x="489273" y="4348230"/>
          <a:ext cx="11291669" cy="2326531"/>
        </p:xfrm>
        <a:graphic>
          <a:graphicData uri="http://schemas.openxmlformats.org/drawingml/2006/table">
            <a:tbl>
              <a:tblPr firstRow="1" bandRow="1">
                <a:tableStyleId>{5C22544A-7EE6-4342-B048-85BDC9FD1C3A}</a:tableStyleId>
              </a:tblPr>
              <a:tblGrid>
                <a:gridCol w="1123928">
                  <a:extLst>
                    <a:ext uri="{9D8B030D-6E8A-4147-A177-3AD203B41FA5}">
                      <a16:colId xmlns:a16="http://schemas.microsoft.com/office/drawing/2014/main" val="2043164521"/>
                    </a:ext>
                  </a:extLst>
                </a:gridCol>
                <a:gridCol w="848645">
                  <a:extLst>
                    <a:ext uri="{9D8B030D-6E8A-4147-A177-3AD203B41FA5}">
                      <a16:colId xmlns:a16="http://schemas.microsoft.com/office/drawing/2014/main" val="846137153"/>
                    </a:ext>
                  </a:extLst>
                </a:gridCol>
                <a:gridCol w="2988634">
                  <a:extLst>
                    <a:ext uri="{9D8B030D-6E8A-4147-A177-3AD203B41FA5}">
                      <a16:colId xmlns:a16="http://schemas.microsoft.com/office/drawing/2014/main" val="1502916498"/>
                    </a:ext>
                  </a:extLst>
                </a:gridCol>
                <a:gridCol w="3108960">
                  <a:extLst>
                    <a:ext uri="{9D8B030D-6E8A-4147-A177-3AD203B41FA5}">
                      <a16:colId xmlns:a16="http://schemas.microsoft.com/office/drawing/2014/main" val="1945309005"/>
                    </a:ext>
                  </a:extLst>
                </a:gridCol>
                <a:gridCol w="3221502">
                  <a:extLst>
                    <a:ext uri="{9D8B030D-6E8A-4147-A177-3AD203B41FA5}">
                      <a16:colId xmlns:a16="http://schemas.microsoft.com/office/drawing/2014/main" val="942052967"/>
                    </a:ext>
                  </a:extLst>
                </a:gridCol>
              </a:tblGrid>
              <a:tr h="417741">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latin typeface="+mn-lt"/>
                          <a:ea typeface="+mn-ea"/>
                          <a:cs typeface="+mn-cs"/>
                        </a:rPr>
                        <a:t>Metrics</a:t>
                      </a:r>
                      <a:endParaRPr lang="en-IN" sz="1600" b="1" kern="1200" dirty="0">
                        <a:solidFill>
                          <a:schemeClr val="lt1"/>
                        </a:solidFill>
                        <a:latin typeface="+mn-lt"/>
                        <a:ea typeface="+mn-ea"/>
                        <a:cs typeface="+mn-cs"/>
                      </a:endParaRPr>
                    </a:p>
                  </a:txBody>
                  <a:tcPr/>
                </a:tc>
                <a:tc>
                  <a:txBody>
                    <a:bodyPr/>
                    <a:lstStyle/>
                    <a:p>
                      <a:pPr marL="0" algn="ctr" defTabSz="609630" rtl="0" eaLnBrk="1" latinLnBrk="0" hangingPunct="1"/>
                      <a:r>
                        <a:rPr lang="en-US" sz="1600" b="1" kern="1200" dirty="0">
                          <a:solidFill>
                            <a:schemeClr val="lt1"/>
                          </a:solidFill>
                          <a:latin typeface="+mn-lt"/>
                          <a:ea typeface="+mn-ea"/>
                          <a:cs typeface="+mn-cs"/>
                        </a:rPr>
                        <a:t>Tests</a:t>
                      </a:r>
                      <a:endParaRPr lang="en-IN" sz="1600" b="1" kern="1200" dirty="0">
                        <a:solidFill>
                          <a:schemeClr val="lt1"/>
                        </a:solidFill>
                        <a:latin typeface="+mn-lt"/>
                        <a:ea typeface="+mn-ea"/>
                        <a:cs typeface="+mn-cs"/>
                      </a:endParaRPr>
                    </a:p>
                  </a:txBody>
                  <a:tcPr/>
                </a:tc>
                <a:tc>
                  <a:txBody>
                    <a:bodyPr/>
                    <a:lstStyle/>
                    <a:p>
                      <a:pPr marL="0" algn="ctr" defTabSz="609630" rtl="0" eaLnBrk="1" latinLnBrk="0" hangingPunct="1"/>
                      <a:r>
                        <a:rPr lang="en-US" sz="1600" b="1" kern="1200" dirty="0">
                          <a:solidFill>
                            <a:schemeClr val="lt1"/>
                          </a:solidFill>
                          <a:latin typeface="+mn-lt"/>
                          <a:ea typeface="+mn-ea"/>
                          <a:cs typeface="+mn-cs"/>
                        </a:rPr>
                        <a:t>Home Web Page</a:t>
                      </a:r>
                      <a:endParaRPr lang="en-IN" sz="1600" b="1" kern="1200" dirty="0">
                        <a:solidFill>
                          <a:schemeClr val="lt1"/>
                        </a:solidFill>
                        <a:latin typeface="+mn-lt"/>
                        <a:ea typeface="+mn-ea"/>
                        <a:cs typeface="+mn-cs"/>
                      </a:endParaRPr>
                    </a:p>
                  </a:txBody>
                  <a:tcPr/>
                </a:tc>
                <a:tc>
                  <a:txBody>
                    <a:bodyPr/>
                    <a:lstStyle/>
                    <a:p>
                      <a:pPr marL="0" algn="ctr" defTabSz="609630" rtl="0" eaLnBrk="1" latinLnBrk="0" hangingPunct="1"/>
                      <a:r>
                        <a:rPr lang="en-US" sz="1600" b="1" kern="1200" dirty="0">
                          <a:solidFill>
                            <a:schemeClr val="lt1"/>
                          </a:solidFill>
                          <a:latin typeface="+mn-lt"/>
                          <a:ea typeface="+mn-ea"/>
                          <a:cs typeface="+mn-cs"/>
                        </a:rPr>
                        <a:t>Brands/LG Smartphones</a:t>
                      </a:r>
                      <a:endParaRPr lang="en-IN" sz="1600" b="1" kern="1200" dirty="0">
                        <a:solidFill>
                          <a:schemeClr val="lt1"/>
                        </a:solidFill>
                        <a:latin typeface="+mn-lt"/>
                        <a:ea typeface="+mn-ea"/>
                        <a:cs typeface="+mn-cs"/>
                      </a:endParaRPr>
                    </a:p>
                  </a:txBody>
                  <a:tcPr/>
                </a:tc>
                <a:tc>
                  <a:txBody>
                    <a:bodyPr/>
                    <a:lstStyle/>
                    <a:p>
                      <a:pPr marL="0" algn="ctr" defTabSz="609630" rtl="0" eaLnBrk="1" latinLnBrk="0" hangingPunct="1"/>
                      <a:r>
                        <a:rPr lang="en-US" sz="1600" b="1" kern="1200" dirty="0">
                          <a:solidFill>
                            <a:schemeClr val="lt1"/>
                          </a:solidFill>
                          <a:latin typeface="+mn-lt"/>
                          <a:ea typeface="+mn-ea"/>
                          <a:cs typeface="+mn-cs"/>
                        </a:rPr>
                        <a:t>Services/LG Service Center</a:t>
                      </a:r>
                      <a:endParaRPr lang="en-IN" sz="1600" b="1" kern="1200" dirty="0">
                        <a:solidFill>
                          <a:schemeClr val="lt1"/>
                        </a:solidFill>
                        <a:latin typeface="+mn-lt"/>
                        <a:ea typeface="+mn-ea"/>
                        <a:cs typeface="+mn-cs"/>
                      </a:endParaRPr>
                    </a:p>
                  </a:txBody>
                  <a:tcPr/>
                </a:tc>
                <a:extLst>
                  <a:ext uri="{0D108BD9-81ED-4DB2-BD59-A6C34878D82A}">
                    <a16:rowId xmlns:a16="http://schemas.microsoft.com/office/drawing/2014/main" val="618742630"/>
                  </a:ext>
                </a:extLst>
              </a:tr>
              <a:tr h="1177270">
                <a:tc>
                  <a:txBody>
                    <a:bodyPr/>
                    <a:lstStyle/>
                    <a:p>
                      <a:r>
                        <a:rPr lang="en-US" sz="1600" b="1" kern="1200" dirty="0">
                          <a:solidFill>
                            <a:schemeClr val="dk1"/>
                          </a:solidFill>
                          <a:latin typeface="+mn-lt"/>
                          <a:ea typeface="+mn-ea"/>
                          <a:cs typeface="+mn-cs"/>
                        </a:rPr>
                        <a:t>Page Objects</a:t>
                      </a:r>
                      <a:endParaRPr lang="en-IN" sz="1600" b="1" kern="1200" dirty="0">
                        <a:solidFill>
                          <a:schemeClr val="dk1"/>
                        </a:solidFill>
                        <a:latin typeface="+mn-lt"/>
                        <a:ea typeface="+mn-ea"/>
                        <a:cs typeface="+mn-cs"/>
                      </a:endParaRPr>
                    </a:p>
                  </a:txBody>
                  <a:tcPr anchor="ctr"/>
                </a:tc>
                <a:tc>
                  <a:txBody>
                    <a:bodyPr/>
                    <a:lstStyle/>
                    <a:p>
                      <a:endParaRPr lang="en-IN" dirty="0"/>
                    </a:p>
                  </a:txBody>
                  <a:tcPr/>
                </a:tc>
                <a:tc>
                  <a:txBody>
                    <a:bodyPr/>
                    <a:lstStyle/>
                    <a:p>
                      <a:pPr algn="just"/>
                      <a:r>
                        <a:rPr lang="en-US" sz="1400" b="1" kern="1200" dirty="0">
                          <a:solidFill>
                            <a:schemeClr val="dk1"/>
                          </a:solidFill>
                          <a:latin typeface="+mn-lt"/>
                          <a:ea typeface="+mn-ea"/>
                          <a:cs typeface="+mn-cs"/>
                        </a:rPr>
                        <a:t>Homepage makes 24 requests including 7 images, 4 Javascripts, 13 stylesheets. This result in slow page loading.</a:t>
                      </a:r>
                      <a:endParaRPr lang="en-IN" sz="1400" b="1" kern="1200" dirty="0">
                        <a:solidFill>
                          <a:schemeClr val="dk1"/>
                        </a:solidFill>
                        <a:latin typeface="+mn-lt"/>
                        <a:ea typeface="+mn-ea"/>
                        <a:cs typeface="+mn-cs"/>
                      </a:endParaRPr>
                    </a:p>
                  </a:txBody>
                  <a:tcPr/>
                </a:tc>
                <a:tc>
                  <a:txBody>
                    <a:bodyPr/>
                    <a:lstStyle/>
                    <a:p>
                      <a:pPr algn="just"/>
                      <a:r>
                        <a:rPr lang="en-US" sz="1400" b="1" kern="1200" dirty="0">
                          <a:solidFill>
                            <a:schemeClr val="dk1"/>
                          </a:solidFill>
                          <a:latin typeface="+mn-lt"/>
                          <a:ea typeface="+mn-ea"/>
                          <a:cs typeface="+mn-cs"/>
                        </a:rPr>
                        <a:t>Homepage makes 26 requests including 10 images, 3 Javascripts, 13 stylesheets. This result in slow page loading.</a:t>
                      </a:r>
                      <a:endParaRPr lang="en-IN" sz="1400" b="1" kern="1200" dirty="0">
                        <a:solidFill>
                          <a:schemeClr val="dk1"/>
                        </a:solidFill>
                        <a:latin typeface="+mn-lt"/>
                        <a:ea typeface="+mn-ea"/>
                        <a:cs typeface="+mn-cs"/>
                      </a:endParaRPr>
                    </a:p>
                  </a:txBody>
                  <a:tcPr/>
                </a:tc>
                <a:tc>
                  <a:txBody>
                    <a:bodyPr/>
                    <a:lstStyle/>
                    <a:p>
                      <a:pPr algn="just"/>
                      <a:r>
                        <a:rPr lang="en-US" sz="1400" b="1" kern="1200" dirty="0">
                          <a:solidFill>
                            <a:schemeClr val="dk1"/>
                          </a:solidFill>
                          <a:latin typeface="+mn-lt"/>
                          <a:ea typeface="+mn-ea"/>
                          <a:cs typeface="+mn-cs"/>
                        </a:rPr>
                        <a:t>Homepage makes 26 requests including 10 images, 3 Javascripts, 13 stylesheets. This result in slow page loading.</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992052950"/>
                  </a:ext>
                </a:extLst>
              </a:tr>
              <a:tr h="645600">
                <a:tc>
                  <a:txBody>
                    <a:bodyPr/>
                    <a:lstStyle/>
                    <a:p>
                      <a:r>
                        <a:rPr lang="en-US" sz="1600" b="1" kern="1200" dirty="0">
                          <a:solidFill>
                            <a:schemeClr val="dk1"/>
                          </a:solidFill>
                          <a:latin typeface="+mn-lt"/>
                          <a:ea typeface="+mn-ea"/>
                          <a:cs typeface="+mn-cs"/>
                        </a:rPr>
                        <a:t>Page Size</a:t>
                      </a:r>
                      <a:endParaRPr lang="en-IN" sz="1600" b="1" kern="1200" dirty="0">
                        <a:solidFill>
                          <a:schemeClr val="dk1"/>
                        </a:solidFill>
                        <a:latin typeface="+mn-lt"/>
                        <a:ea typeface="+mn-ea"/>
                        <a:cs typeface="+mn-cs"/>
                      </a:endParaRPr>
                    </a:p>
                  </a:txBody>
                  <a:tcPr anchor="ctr"/>
                </a:tc>
                <a:tc>
                  <a:txBody>
                    <a:bodyPr/>
                    <a:lstStyle/>
                    <a:p>
                      <a:endParaRPr lang="en-IN" dirty="0"/>
                    </a:p>
                  </a:txBody>
                  <a:tcPr/>
                </a:tc>
                <a:tc>
                  <a:txBody>
                    <a:bodyPr/>
                    <a:lstStyle/>
                    <a:p>
                      <a:pPr algn="just"/>
                      <a:r>
                        <a:rPr lang="en-US" sz="1400" b="1" kern="1200" dirty="0">
                          <a:solidFill>
                            <a:schemeClr val="dk1"/>
                          </a:solidFill>
                          <a:latin typeface="+mn-lt"/>
                          <a:ea typeface="+mn-ea"/>
                          <a:cs typeface="+mn-cs"/>
                        </a:rPr>
                        <a:t>The size of the HTML document is 9 Kb, under the average HTML size of 33 Kb.</a:t>
                      </a:r>
                      <a:endParaRPr lang="en-IN" sz="1400" b="1" kern="1200" dirty="0">
                        <a:solidFill>
                          <a:schemeClr val="dk1"/>
                        </a:solidFill>
                        <a:latin typeface="+mn-lt"/>
                        <a:ea typeface="+mn-ea"/>
                        <a:cs typeface="+mn-cs"/>
                      </a:endParaRPr>
                    </a:p>
                  </a:txBody>
                  <a:tcPr/>
                </a:tc>
                <a:tc>
                  <a:txBody>
                    <a:bodyPr/>
                    <a:lstStyle/>
                    <a:p>
                      <a:pPr algn="just"/>
                      <a:r>
                        <a:rPr lang="en-US" sz="1400" b="1" kern="1200" dirty="0">
                          <a:solidFill>
                            <a:schemeClr val="dk1"/>
                          </a:solidFill>
                          <a:latin typeface="+mn-lt"/>
                          <a:ea typeface="+mn-ea"/>
                          <a:cs typeface="+mn-cs"/>
                        </a:rPr>
                        <a:t>The size of the HTML document is 8 Kb, under the average HTML size of 33 Kb.</a:t>
                      </a:r>
                      <a:endParaRPr lang="en-IN" sz="1400" b="1" kern="1200" dirty="0">
                        <a:solidFill>
                          <a:schemeClr val="dk1"/>
                        </a:solidFill>
                        <a:latin typeface="+mn-lt"/>
                        <a:ea typeface="+mn-ea"/>
                        <a:cs typeface="+mn-cs"/>
                      </a:endParaRPr>
                    </a:p>
                  </a:txBody>
                  <a:tcPr/>
                </a:tc>
                <a:tc>
                  <a:txBody>
                    <a:bodyPr/>
                    <a:lstStyle/>
                    <a:p>
                      <a:pPr algn="just"/>
                      <a:r>
                        <a:rPr lang="en-US" sz="1400" b="1" kern="1200" dirty="0">
                          <a:solidFill>
                            <a:schemeClr val="dk1"/>
                          </a:solidFill>
                          <a:latin typeface="+mn-lt"/>
                          <a:ea typeface="+mn-ea"/>
                          <a:cs typeface="+mn-cs"/>
                        </a:rPr>
                        <a:t>The size of the HTML document is 9 Kb, under the average HTML size of 33 Kb.</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930683707"/>
                  </a:ext>
                </a:extLst>
              </a:tr>
            </a:tbl>
          </a:graphicData>
        </a:graphic>
      </p:graphicFrame>
      <p:pic>
        <p:nvPicPr>
          <p:cNvPr id="22" name="Graphic 21" descr="Checkmark with solid fill">
            <a:extLst>
              <a:ext uri="{FF2B5EF4-FFF2-40B4-BE49-F238E27FC236}">
                <a16:creationId xmlns:a16="http://schemas.microsoft.com/office/drawing/2014/main" id="{BD7D197E-6273-E487-8792-69217E2957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1865861"/>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3" name="Graphic 22" descr="Checkmark with solid fill">
            <a:extLst>
              <a:ext uri="{FF2B5EF4-FFF2-40B4-BE49-F238E27FC236}">
                <a16:creationId xmlns:a16="http://schemas.microsoft.com/office/drawing/2014/main" id="{24C42A90-D56A-FC73-46D2-9E0042BA51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269176"/>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4" name="Graphic 23" descr="Checkmark with solid fill">
            <a:extLst>
              <a:ext uri="{FF2B5EF4-FFF2-40B4-BE49-F238E27FC236}">
                <a16:creationId xmlns:a16="http://schemas.microsoft.com/office/drawing/2014/main" id="{46461C5C-0CC9-E9BD-6D9E-2B292BC64D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682811"/>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Graphic 25" descr="Checkmark with solid fill">
            <a:extLst>
              <a:ext uri="{FF2B5EF4-FFF2-40B4-BE49-F238E27FC236}">
                <a16:creationId xmlns:a16="http://schemas.microsoft.com/office/drawing/2014/main" id="{3FCB0321-435A-5E18-39DB-E41CD599D2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59005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7" name="Graphic 26" descr="Checkmark with solid fill">
            <a:extLst>
              <a:ext uri="{FF2B5EF4-FFF2-40B4-BE49-F238E27FC236}">
                <a16:creationId xmlns:a16="http://schemas.microsoft.com/office/drawing/2014/main" id="{31D87EEB-7532-04A9-9D50-87932D0C8F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51161" y="606761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8" name="Picture 2" descr="4,000+ Free Exclamation Mark &amp; Attention Images - Pixabay">
            <a:extLst>
              <a:ext uri="{FF2B5EF4-FFF2-40B4-BE49-F238E27FC236}">
                <a16:creationId xmlns:a16="http://schemas.microsoft.com/office/drawing/2014/main" id="{E3E5C034-8CE5-2981-00B6-780DFCD66E09}"/>
              </a:ext>
            </a:extLst>
          </p:cNvPr>
          <p:cNvPicPr>
            <a:picLocks noChangeAspect="1" noChangeArrowheads="1"/>
          </p:cNvPicPr>
          <p:nvPr/>
        </p:nvPicPr>
        <p:blipFill>
          <a:blip r:embed="rId6">
            <a:duotone>
              <a:schemeClr val="accent2">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51329" y="5040427"/>
            <a:ext cx="528267" cy="52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201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4403188" y="4202331"/>
            <a:ext cx="2827606" cy="1393456"/>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2971978" y="296184"/>
            <a:ext cx="5690025"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Content Audit</a:t>
            </a:r>
          </a:p>
        </p:txBody>
      </p:sp>
      <p:sp>
        <p:nvSpPr>
          <p:cNvPr id="15" name="TextBox 6">
            <a:extLst>
              <a:ext uri="{FF2B5EF4-FFF2-40B4-BE49-F238E27FC236}">
                <a16:creationId xmlns:a16="http://schemas.microsoft.com/office/drawing/2014/main" id="{46E3379A-16D7-1341-1FA2-71A9F1BAF411}"/>
              </a:ext>
            </a:extLst>
          </p:cNvPr>
          <p:cNvSpPr txBox="1"/>
          <p:nvPr/>
        </p:nvSpPr>
        <p:spPr>
          <a:xfrm>
            <a:off x="4578466" y="4246468"/>
            <a:ext cx="2458909" cy="1203535"/>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solidFill>
                  <a:srgbClr val="1F497D"/>
                </a:solidFill>
                <a:latin typeface="Calibri"/>
                <a:ea typeface="Times New Roman" panose="02020603050405020304" pitchFamily="18" charset="0"/>
              </a:rPr>
              <a:t>Content Quality</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Content Relevance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solidFill>
                  <a:srgbClr val="1F497D"/>
                </a:solidFill>
                <a:latin typeface="Calibri"/>
                <a:ea typeface="Times New Roman" panose="02020603050405020304" pitchFamily="18" charset="0"/>
              </a:rPr>
              <a:t>Content Engagement</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p:txBody>
      </p:sp>
      <p:sp>
        <p:nvSpPr>
          <p:cNvPr id="17" name="TextBox 6">
            <a:extLst>
              <a:ext uri="{FF2B5EF4-FFF2-40B4-BE49-F238E27FC236}">
                <a16:creationId xmlns:a16="http://schemas.microsoft.com/office/drawing/2014/main" id="{A04DC6B7-ACDE-0EA5-14A5-ABE258087A24}"/>
              </a:ext>
            </a:extLst>
          </p:cNvPr>
          <p:cNvSpPr txBox="1"/>
          <p:nvPr/>
        </p:nvSpPr>
        <p:spPr>
          <a:xfrm>
            <a:off x="1228577" y="1619012"/>
            <a:ext cx="9734843" cy="1798954"/>
          </a:xfrm>
          <a:prstGeom prst="rect">
            <a:avLst/>
          </a:prstGeom>
        </p:spPr>
        <p:txBody>
          <a:bodyPr wrap="square" lIns="0" tIns="0" rIns="0" bIns="0" rtlCol="0" anchor="t">
            <a:spAutoFit/>
          </a:bodyPr>
          <a:lstStyle/>
          <a:p>
            <a:pPr marR="0" lvl="0" algn="just" defTabSz="914400" rtl="0" eaLnBrk="1" fontAlgn="auto" latinLnBrk="0" hangingPunct="1">
              <a:lnSpc>
                <a:spcPct val="150000"/>
              </a:lnSpc>
              <a:spcBef>
                <a:spcPts val="0"/>
              </a:spcBef>
              <a:spcAft>
                <a:spcPts val="0"/>
              </a:spcAft>
              <a:buClrTx/>
              <a:buSzTx/>
              <a:tabLst/>
              <a:defRPr/>
            </a:pPr>
            <a:r>
              <a:rPr lang="en-US" sz="2000" b="1" dirty="0">
                <a:solidFill>
                  <a:prstClr val="white"/>
                </a:solidFill>
                <a:latin typeface="Calibri"/>
              </a:rPr>
              <a:t>A Content Audit Report evaluates the quality, relevance, and engagement of a website’s content. It analyzes factors such as clarity, consistency, SEO effectiveness, and user experience. The report highlights strengths, identifies areas for improvement, and provides actionable recommendations to enhance the website’s impact and visibility.</a:t>
            </a:r>
            <a:endParaRPr lang="en-IN" sz="2000" b="1" dirty="0">
              <a:solidFill>
                <a:prstClr val="white"/>
              </a:solidFill>
              <a:latin typeface="Calibri"/>
            </a:endParaRPr>
          </a:p>
        </p:txBody>
      </p:sp>
    </p:spTree>
    <p:extLst>
      <p:ext uri="{BB962C8B-B14F-4D97-AF65-F5344CB8AC3E}">
        <p14:creationId xmlns:p14="http://schemas.microsoft.com/office/powerpoint/2010/main" val="1127073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520505" y="1534635"/>
            <a:ext cx="11085341" cy="4711420"/>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728094" y="348434"/>
            <a:ext cx="229168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835723" y="382189"/>
            <a:ext cx="218405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Quality</a:t>
            </a:r>
          </a:p>
        </p:txBody>
      </p:sp>
      <p:graphicFrame>
        <p:nvGraphicFramePr>
          <p:cNvPr id="2" name="Table 2">
            <a:extLst>
              <a:ext uri="{FF2B5EF4-FFF2-40B4-BE49-F238E27FC236}">
                <a16:creationId xmlns:a16="http://schemas.microsoft.com/office/drawing/2014/main" id="{56E95407-045A-F672-F7CA-27013CD0278F}"/>
              </a:ext>
            </a:extLst>
          </p:cNvPr>
          <p:cNvGraphicFramePr>
            <a:graphicFrameLocks noGrp="1"/>
          </p:cNvGraphicFramePr>
          <p:nvPr>
            <p:extLst>
              <p:ext uri="{D42A27DB-BD31-4B8C-83A1-F6EECF244321}">
                <p14:modId xmlns:p14="http://schemas.microsoft.com/office/powerpoint/2010/main" val="2416642068"/>
              </p:ext>
            </p:extLst>
          </p:nvPr>
        </p:nvGraphicFramePr>
        <p:xfrm>
          <a:off x="717453" y="1813931"/>
          <a:ext cx="10691446" cy="4178912"/>
        </p:xfrm>
        <a:graphic>
          <a:graphicData uri="http://schemas.openxmlformats.org/drawingml/2006/table">
            <a:tbl>
              <a:tblPr firstRow="1" bandRow="1">
                <a:tableStyleId>{5C22544A-7EE6-4342-B048-85BDC9FD1C3A}</a:tableStyleId>
              </a:tblPr>
              <a:tblGrid>
                <a:gridCol w="2568590">
                  <a:extLst>
                    <a:ext uri="{9D8B030D-6E8A-4147-A177-3AD203B41FA5}">
                      <a16:colId xmlns:a16="http://schemas.microsoft.com/office/drawing/2014/main" val="3106579683"/>
                    </a:ext>
                  </a:extLst>
                </a:gridCol>
                <a:gridCol w="2217485">
                  <a:extLst>
                    <a:ext uri="{9D8B030D-6E8A-4147-A177-3AD203B41FA5}">
                      <a16:colId xmlns:a16="http://schemas.microsoft.com/office/drawing/2014/main" val="1393385083"/>
                    </a:ext>
                  </a:extLst>
                </a:gridCol>
                <a:gridCol w="2428610">
                  <a:extLst>
                    <a:ext uri="{9D8B030D-6E8A-4147-A177-3AD203B41FA5}">
                      <a16:colId xmlns:a16="http://schemas.microsoft.com/office/drawing/2014/main" val="2839392054"/>
                    </a:ext>
                  </a:extLst>
                </a:gridCol>
                <a:gridCol w="3476761">
                  <a:extLst>
                    <a:ext uri="{9D8B030D-6E8A-4147-A177-3AD203B41FA5}">
                      <a16:colId xmlns:a16="http://schemas.microsoft.com/office/drawing/2014/main" val="4250213619"/>
                    </a:ext>
                  </a:extLst>
                </a:gridCol>
              </a:tblGrid>
              <a:tr h="457742">
                <a:tc>
                  <a:txBody>
                    <a:bodyPr/>
                    <a:lstStyle/>
                    <a:p>
                      <a:pPr algn="ctr"/>
                      <a:r>
                        <a:rPr lang="en-US" sz="1600" dirty="0"/>
                        <a:t>Metrics</a:t>
                      </a:r>
                      <a:endParaRPr lang="en-IN" sz="1600" dirty="0"/>
                    </a:p>
                  </a:txBody>
                  <a:tcPr anchor="ctr"/>
                </a:tc>
                <a:tc>
                  <a:txBody>
                    <a:bodyPr/>
                    <a:lstStyle/>
                    <a:p>
                      <a:pPr algn="ctr"/>
                      <a:r>
                        <a:rPr lang="en-US" sz="1600" dirty="0"/>
                        <a:t>Home Web Page</a:t>
                      </a:r>
                      <a:endParaRPr lang="en-IN" sz="1600" dirty="0"/>
                    </a:p>
                  </a:txBody>
                  <a:tcPr anchor="ctr"/>
                </a:tc>
                <a:tc>
                  <a:txBody>
                    <a:bodyPr/>
                    <a:lstStyle/>
                    <a:p>
                      <a:pPr marL="0" algn="ctr" defTabSz="609630" rtl="0" eaLnBrk="1" latinLnBrk="0" hangingPunct="1"/>
                      <a:r>
                        <a:rPr lang="en-US" sz="1600" b="1" kern="1200" dirty="0">
                          <a:solidFill>
                            <a:schemeClr val="lt1"/>
                          </a:solidFill>
                          <a:latin typeface="+mn-lt"/>
                          <a:ea typeface="+mn-ea"/>
                          <a:cs typeface="+mn-cs"/>
                        </a:rPr>
                        <a:t>Brands/LG Smartphones</a:t>
                      </a:r>
                      <a:endParaRPr lang="en-IN" sz="1600" b="1" kern="1200" dirty="0">
                        <a:solidFill>
                          <a:schemeClr val="lt1"/>
                        </a:solidFill>
                        <a:latin typeface="+mn-lt"/>
                        <a:ea typeface="+mn-ea"/>
                        <a:cs typeface="+mn-cs"/>
                      </a:endParaRPr>
                    </a:p>
                  </a:txBody>
                  <a:tcPr anchor="ctr"/>
                </a:tc>
                <a:tc>
                  <a:txBody>
                    <a:bodyPr/>
                    <a:lstStyle/>
                    <a:p>
                      <a:pPr marL="0" algn="ctr" defTabSz="609630" rtl="0" eaLnBrk="1" latinLnBrk="0" hangingPunct="1"/>
                      <a:r>
                        <a:rPr lang="en-US" sz="1600" b="1" kern="1200" dirty="0">
                          <a:solidFill>
                            <a:schemeClr val="lt1"/>
                          </a:solidFill>
                          <a:latin typeface="+mn-lt"/>
                          <a:ea typeface="+mn-ea"/>
                          <a:cs typeface="+mn-cs"/>
                        </a:rPr>
                        <a:t>Services/LG Service Center</a:t>
                      </a:r>
                      <a:endParaRPr lang="en-IN" sz="1600" b="1" kern="1200" dirty="0">
                        <a:solidFill>
                          <a:schemeClr val="lt1"/>
                        </a:solidFill>
                        <a:latin typeface="+mn-lt"/>
                        <a:ea typeface="+mn-ea"/>
                        <a:cs typeface="+mn-cs"/>
                      </a:endParaRPr>
                    </a:p>
                  </a:txBody>
                  <a:tcPr anchor="ctr"/>
                </a:tc>
                <a:extLst>
                  <a:ext uri="{0D108BD9-81ED-4DB2-BD59-A6C34878D82A}">
                    <a16:rowId xmlns:a16="http://schemas.microsoft.com/office/drawing/2014/main" val="2323711026"/>
                  </a:ext>
                </a:extLst>
              </a:tr>
              <a:tr h="457742">
                <a:tc>
                  <a:txBody>
                    <a:bodyPr/>
                    <a:lstStyle/>
                    <a:p>
                      <a:r>
                        <a:rPr lang="en-US" sz="1800" b="1" kern="1200" dirty="0">
                          <a:solidFill>
                            <a:schemeClr val="dk1"/>
                          </a:solidFill>
                          <a:latin typeface="+mn-lt"/>
                          <a:ea typeface="+mn-ea"/>
                          <a:cs typeface="+mn-cs"/>
                        </a:rPr>
                        <a:t>Total Words</a:t>
                      </a:r>
                      <a:endParaRPr lang="en-IN" sz="1800" b="1" kern="1200" dirty="0">
                        <a:solidFill>
                          <a:schemeClr val="dk1"/>
                        </a:solidFill>
                        <a:latin typeface="+mn-lt"/>
                        <a:ea typeface="+mn-ea"/>
                        <a:cs typeface="+mn-cs"/>
                      </a:endParaRPr>
                    </a:p>
                  </a:txBody>
                  <a:tcPr anchor="ctr"/>
                </a:tc>
                <a:tc>
                  <a:txBody>
                    <a:bodyPr/>
                    <a:lstStyle/>
                    <a:p>
                      <a:pPr algn="ctr"/>
                      <a:r>
                        <a:rPr lang="en-US" sz="1600" b="1" dirty="0"/>
                        <a:t>538 words</a:t>
                      </a:r>
                      <a:endParaRPr lang="en-IN" sz="1600" b="1" dirty="0"/>
                    </a:p>
                  </a:txBody>
                  <a:tcPr anchor="ctr"/>
                </a:tc>
                <a:tc>
                  <a:txBody>
                    <a:bodyPr/>
                    <a:lstStyle/>
                    <a:p>
                      <a:pPr algn="ctr"/>
                      <a:r>
                        <a:rPr lang="en-US" sz="1600" b="1" dirty="0"/>
                        <a:t>334 words</a:t>
                      </a:r>
                      <a:endParaRPr lang="en-IN" sz="1600" b="1" dirty="0"/>
                    </a:p>
                  </a:txBody>
                  <a:tcPr anchor="ctr"/>
                </a:tc>
                <a:tc>
                  <a:txBody>
                    <a:bodyPr/>
                    <a:lstStyle/>
                    <a:p>
                      <a:pPr algn="ctr"/>
                      <a:r>
                        <a:rPr lang="en-US" sz="1600" b="1" dirty="0"/>
                        <a:t>336 words</a:t>
                      </a:r>
                      <a:endParaRPr lang="en-IN" sz="1600" b="1" dirty="0"/>
                    </a:p>
                  </a:txBody>
                  <a:tcPr anchor="ctr"/>
                </a:tc>
                <a:extLst>
                  <a:ext uri="{0D108BD9-81ED-4DB2-BD59-A6C34878D82A}">
                    <a16:rowId xmlns:a16="http://schemas.microsoft.com/office/drawing/2014/main" val="3830942649"/>
                  </a:ext>
                </a:extLst>
              </a:tr>
              <a:tr h="457742">
                <a:tc>
                  <a:txBody>
                    <a:bodyPr/>
                    <a:lstStyle/>
                    <a:p>
                      <a:r>
                        <a:rPr lang="en-US" sz="1800" b="1" kern="1200" dirty="0">
                          <a:solidFill>
                            <a:schemeClr val="dk1"/>
                          </a:solidFill>
                          <a:latin typeface="+mn-lt"/>
                          <a:ea typeface="+mn-ea"/>
                          <a:cs typeface="+mn-cs"/>
                        </a:rPr>
                        <a:t>Readability Grade</a:t>
                      </a:r>
                      <a:endParaRPr lang="en-IN" sz="18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6</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4</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4</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51293361"/>
                  </a:ext>
                </a:extLst>
              </a:tr>
              <a:tr h="457742">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Readability Status</a:t>
                      </a:r>
                      <a:endParaRPr lang="en-IN" sz="1800" b="1" kern="1200" dirty="0">
                        <a:solidFill>
                          <a:schemeClr val="dk1"/>
                        </a:solidFill>
                        <a:latin typeface="+mn-lt"/>
                        <a:ea typeface="+mn-ea"/>
                        <a:cs typeface="+mn-cs"/>
                      </a:endParaRPr>
                    </a:p>
                  </a:txBody>
                  <a:tcPr anchor="ctr"/>
                </a:tc>
                <a:tc>
                  <a:txBody>
                    <a:bodyPr/>
                    <a:lstStyle/>
                    <a:p>
                      <a:pPr algn="ctr"/>
                      <a:r>
                        <a:rPr lang="en-US" sz="1600" b="1" kern="1200" noProof="0" dirty="0">
                          <a:solidFill>
                            <a:schemeClr val="dk1"/>
                          </a:solidFill>
                          <a:latin typeface="+mn-lt"/>
                          <a:ea typeface="+mn-ea"/>
                          <a:cs typeface="+mn-cs"/>
                        </a:rPr>
                        <a:t>Good</a:t>
                      </a:r>
                      <a:endParaRPr lang="en-IN" sz="1600" b="1" kern="1200" dirty="0">
                        <a:solidFill>
                          <a:schemeClr val="dk1"/>
                        </a:solidFill>
                        <a:latin typeface="+mn-lt"/>
                        <a:ea typeface="+mn-ea"/>
                        <a:cs typeface="+mn-cs"/>
                      </a:endParaRPr>
                    </a:p>
                  </a:txBody>
                  <a:tcPr anchor="ctr"/>
                </a:tc>
                <a:tc>
                  <a:txBody>
                    <a:bodyPr/>
                    <a:lstStyle/>
                    <a:p>
                      <a:pPr algn="ctr"/>
                      <a:r>
                        <a:rPr lang="en-US" sz="1600" b="1" kern="1200" noProof="0" dirty="0">
                          <a:solidFill>
                            <a:schemeClr val="dk1"/>
                          </a:solidFill>
                          <a:latin typeface="+mn-lt"/>
                          <a:ea typeface="+mn-ea"/>
                          <a:cs typeface="+mn-cs"/>
                        </a:rPr>
                        <a:t>Good</a:t>
                      </a:r>
                      <a:endParaRPr lang="en-IN" sz="1600" b="1" kern="1200" dirty="0">
                        <a:solidFill>
                          <a:schemeClr val="dk1"/>
                        </a:solidFill>
                        <a:latin typeface="+mn-lt"/>
                        <a:ea typeface="+mn-ea"/>
                        <a:cs typeface="+mn-cs"/>
                      </a:endParaRPr>
                    </a:p>
                  </a:txBody>
                  <a:tcPr anchor="ctr"/>
                </a:tc>
                <a:tc>
                  <a:txBody>
                    <a:bodyPr/>
                    <a:lstStyle/>
                    <a:p>
                      <a:pPr algn="ctr"/>
                      <a:r>
                        <a:rPr lang="en-US" sz="1600" b="1" kern="1200" noProof="0" dirty="0">
                          <a:solidFill>
                            <a:schemeClr val="dk1"/>
                          </a:solidFill>
                          <a:latin typeface="+mn-lt"/>
                          <a:ea typeface="+mn-ea"/>
                          <a:cs typeface="+mn-cs"/>
                        </a:rPr>
                        <a:t>Good</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2278943105"/>
                  </a:ext>
                </a:extLst>
              </a:tr>
              <a:tr h="457742">
                <a:tc>
                  <a:txBody>
                    <a:bodyPr/>
                    <a:lstStyle/>
                    <a:p>
                      <a:r>
                        <a:rPr lang="en-US" sz="1800" b="1" kern="1200" dirty="0">
                          <a:solidFill>
                            <a:schemeClr val="dk1"/>
                          </a:solidFill>
                          <a:latin typeface="+mn-lt"/>
                          <a:ea typeface="+mn-ea"/>
                          <a:cs typeface="+mn-cs"/>
                        </a:rPr>
                        <a:t>Very hard to read</a:t>
                      </a:r>
                      <a:endParaRPr lang="en-IN" sz="18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5 out of 61 sentences</a:t>
                      </a:r>
                      <a:endParaRPr lang="en-IN" sz="1600" b="1" kern="1200" dirty="0">
                        <a:solidFill>
                          <a:schemeClr val="dk1"/>
                        </a:solidFill>
                        <a:latin typeface="+mn-lt"/>
                        <a:ea typeface="+mn-ea"/>
                        <a:cs typeface="+mn-cs"/>
                      </a:endParaRPr>
                    </a:p>
                  </a:txBody>
                  <a:tcPr anchor="ct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1 out of 70 sentences</a:t>
                      </a:r>
                      <a:endParaRPr lang="en-IN" sz="1600" b="1" kern="1200" dirty="0">
                        <a:solidFill>
                          <a:schemeClr val="dk1"/>
                        </a:solidFill>
                        <a:latin typeface="+mn-lt"/>
                        <a:ea typeface="+mn-ea"/>
                        <a:cs typeface="+mn-cs"/>
                      </a:endParaRPr>
                    </a:p>
                  </a:txBody>
                  <a:tcPr anchor="ct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1 out of 72 sentences</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378903471"/>
                  </a:ext>
                </a:extLst>
              </a:tr>
              <a:tr h="457742">
                <a:tc>
                  <a:txBody>
                    <a:bodyPr/>
                    <a:lstStyle/>
                    <a:p>
                      <a:r>
                        <a:rPr lang="en-US" sz="1800" b="1" kern="1200" dirty="0">
                          <a:solidFill>
                            <a:schemeClr val="dk1"/>
                          </a:solidFill>
                          <a:latin typeface="+mn-lt"/>
                          <a:ea typeface="+mn-ea"/>
                          <a:cs typeface="+mn-cs"/>
                        </a:rPr>
                        <a:t>Hard to read</a:t>
                      </a:r>
                      <a:endParaRPr lang="en-IN" sz="1800" b="1" kern="1200" dirty="0">
                        <a:solidFill>
                          <a:schemeClr val="dk1"/>
                        </a:solidFill>
                        <a:latin typeface="+mn-lt"/>
                        <a:ea typeface="+mn-ea"/>
                        <a:cs typeface="+mn-cs"/>
                      </a:endParaRPr>
                    </a:p>
                  </a:txBody>
                  <a:tcPr anchor="ct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7 out of 61 sentences</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0 out of 70 sentences</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0 out of 72 sentences</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3164098902"/>
                  </a:ext>
                </a:extLst>
              </a:tr>
              <a:tr h="974718">
                <a:tc>
                  <a:txBody>
                    <a:bodyPr/>
                    <a:lstStyle/>
                    <a:p>
                      <a:r>
                        <a:rPr lang="en-US" sz="1800" b="1" kern="1200" dirty="0">
                          <a:solidFill>
                            <a:schemeClr val="dk1"/>
                          </a:solidFill>
                          <a:latin typeface="+mn-lt"/>
                          <a:ea typeface="+mn-ea"/>
                          <a:cs typeface="+mn-cs"/>
                        </a:rPr>
                        <a:t>Weakeners (adverbs, passive voice and qualifiers)</a:t>
                      </a:r>
                      <a:endParaRPr lang="en-IN" sz="18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8 words</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1 word</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1 word</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354974540"/>
                  </a:ext>
                </a:extLst>
              </a:tr>
              <a:tr h="457742">
                <a:tc>
                  <a:txBody>
                    <a:bodyPr/>
                    <a:lstStyle/>
                    <a:p>
                      <a:r>
                        <a:rPr lang="en-US" sz="1800" b="1" kern="1200" dirty="0">
                          <a:solidFill>
                            <a:schemeClr val="dk1"/>
                          </a:solidFill>
                          <a:latin typeface="+mn-lt"/>
                          <a:ea typeface="+mn-ea"/>
                          <a:cs typeface="+mn-cs"/>
                        </a:rPr>
                        <a:t>Simpler alternative</a:t>
                      </a:r>
                      <a:endParaRPr lang="en-IN" sz="18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1 word</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0 words</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0 words</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1078151903"/>
                  </a:ext>
                </a:extLst>
              </a:tr>
            </a:tbl>
          </a:graphicData>
        </a:graphic>
      </p:graphicFrame>
    </p:spTree>
    <p:extLst>
      <p:ext uri="{BB962C8B-B14F-4D97-AF65-F5344CB8AC3E}">
        <p14:creationId xmlns:p14="http://schemas.microsoft.com/office/powerpoint/2010/main" val="592416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365760" y="1012994"/>
            <a:ext cx="11507372" cy="5462817"/>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573349" y="253125"/>
            <a:ext cx="2755919"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680978" y="286880"/>
            <a:ext cx="264829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Relevance</a:t>
            </a:r>
          </a:p>
        </p:txBody>
      </p:sp>
      <p:sp>
        <p:nvSpPr>
          <p:cNvPr id="15" name="TextBox 6">
            <a:extLst>
              <a:ext uri="{FF2B5EF4-FFF2-40B4-BE49-F238E27FC236}">
                <a16:creationId xmlns:a16="http://schemas.microsoft.com/office/drawing/2014/main" id="{E04F147B-E826-9323-96B7-FB094EEA99E2}"/>
              </a:ext>
            </a:extLst>
          </p:cNvPr>
          <p:cNvSpPr txBox="1"/>
          <p:nvPr/>
        </p:nvSpPr>
        <p:spPr>
          <a:xfrm>
            <a:off x="478302" y="1116540"/>
            <a:ext cx="11226018" cy="5127686"/>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Target Audience:</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Smartphone users needing repair services in Chennai.</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The content addresses specific needs and concerns.</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Topic Coverage:</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The website covers essential topics related to smartphone repairs, supported brands, warranty policies and service centre contact information.</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Pricing info for the service is missing in the website which is one of the essential information.</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Freshness:</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The contents that are mentioned with in the website are up to date.</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Keywork Relevance:</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Some of the keywords mentioned in the meta description are not relevant as Apple, Motorola and Samsung mobiles are mentioned which is not being supported.</a:t>
            </a:r>
          </a:p>
        </p:txBody>
      </p:sp>
    </p:spTree>
    <p:extLst>
      <p:ext uri="{BB962C8B-B14F-4D97-AF65-F5344CB8AC3E}">
        <p14:creationId xmlns:p14="http://schemas.microsoft.com/office/powerpoint/2010/main" val="323987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0" y="5755893"/>
            <a:ext cx="12192000" cy="3525722"/>
            <a:chOff x="0" y="0"/>
            <a:chExt cx="2833290" cy="819340"/>
          </a:xfrm>
        </p:grpSpPr>
        <p:sp>
          <p:nvSpPr>
            <p:cNvPr id="3" name="Freeform 3"/>
            <p:cNvSpPr/>
            <p:nvPr/>
          </p:nvSpPr>
          <p:spPr>
            <a:xfrm>
              <a:off x="0" y="0"/>
              <a:ext cx="2833290" cy="819340"/>
            </a:xfrm>
            <a:custGeom>
              <a:avLst/>
              <a:gdLst/>
              <a:ahLst/>
              <a:cxnLst/>
              <a:rect l="l" t="t" r="r" b="b"/>
              <a:pathLst>
                <a:path w="2833290" h="819340">
                  <a:moveTo>
                    <a:pt x="0" y="0"/>
                  </a:moveTo>
                  <a:lnTo>
                    <a:pt x="2833290" y="0"/>
                  </a:lnTo>
                  <a:lnTo>
                    <a:pt x="2833290" y="819340"/>
                  </a:lnTo>
                  <a:lnTo>
                    <a:pt x="0" y="819340"/>
                  </a:lnTo>
                  <a:close/>
                </a:path>
              </a:pathLst>
            </a:custGeom>
            <a:blipFill>
              <a:blip r:embed="rId2"/>
              <a:stretch>
                <a:fillRect t="-124703" b="-5687"/>
              </a:stretch>
            </a:blipFill>
          </p:spPr>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5" name="TextBox 5"/>
          <p:cNvSpPr txBox="1"/>
          <p:nvPr/>
        </p:nvSpPr>
        <p:spPr>
          <a:xfrm>
            <a:off x="2339427" y="390056"/>
            <a:ext cx="7513146" cy="743793"/>
          </a:xfrm>
          <a:prstGeom prst="rect">
            <a:avLst/>
          </a:prstGeom>
        </p:spPr>
        <p:txBody>
          <a:bodyPr wrap="square" lIns="0" tIns="0" rIns="0" bIns="0" rtlCol="0" anchor="t">
            <a:spAutoFit/>
          </a:bodyPr>
          <a:lstStyle/>
          <a:p>
            <a:pPr algn="ctr" defTabSz="609630">
              <a:lnSpc>
                <a:spcPts val="5770"/>
              </a:lnSpc>
            </a:pPr>
            <a:r>
              <a:rPr lang="en-US" sz="5444" b="1" spc="544" dirty="0">
                <a:solidFill>
                  <a:srgbClr val="FFFFFF"/>
                </a:solidFill>
                <a:latin typeface="League Spartan"/>
                <a:ea typeface="League Spartan"/>
                <a:cs typeface="League Spartan"/>
                <a:sym typeface="League Spartan"/>
              </a:rPr>
              <a:t>Project Objectives</a:t>
            </a:r>
          </a:p>
        </p:txBody>
      </p:sp>
      <p:sp>
        <p:nvSpPr>
          <p:cNvPr id="6" name="TextBox 6"/>
          <p:cNvSpPr txBox="1"/>
          <p:nvPr/>
        </p:nvSpPr>
        <p:spPr>
          <a:xfrm>
            <a:off x="785766" y="1936049"/>
            <a:ext cx="10620468" cy="2712987"/>
          </a:xfrm>
          <a:prstGeom prst="rect">
            <a:avLst/>
          </a:prstGeom>
        </p:spPr>
        <p:txBody>
          <a:bodyPr wrap="square" lIns="0" tIns="0" rIns="0" bIns="0" rtlCol="0" anchor="t">
            <a:spAutoFit/>
          </a:bodyPr>
          <a:lstStyle/>
          <a:p>
            <a:pPr marL="285750" indent="-285750" rtl="0" fontAlgn="base">
              <a:lnSpc>
                <a:spcPct val="150000"/>
              </a:lnSpc>
              <a:spcBef>
                <a:spcPts val="0"/>
              </a:spcBef>
              <a:spcAft>
                <a:spcPts val="0"/>
              </a:spcAft>
              <a:buFont typeface="Wingdings" panose="05000000000000000000" pitchFamily="2" charset="2"/>
              <a:buChar char="v"/>
            </a:pPr>
            <a:r>
              <a:rPr lang="en-US" sz="2000" b="1" i="0" u="none" strike="noStrike" dirty="0">
                <a:solidFill>
                  <a:schemeClr val="bg1"/>
                </a:solidFill>
                <a:effectLst/>
                <a:latin typeface="Arimo" panose="020B0604020202020204" charset="0"/>
                <a:ea typeface="Arimo" panose="020B0604020202020204" charset="0"/>
                <a:cs typeface="Arimo" panose="020B0604020202020204" charset="0"/>
              </a:rPr>
              <a:t>To understand Digital Marketing Fundamentals: To learn the key principles of digital marketing, focusing on website or landing page design.</a:t>
            </a:r>
          </a:p>
          <a:p>
            <a:pPr marL="285750" indent="-285750" rtl="0" fontAlgn="base">
              <a:lnSpc>
                <a:spcPct val="150000"/>
              </a:lnSpc>
              <a:spcBef>
                <a:spcPts val="0"/>
              </a:spcBef>
              <a:spcAft>
                <a:spcPts val="0"/>
              </a:spcAft>
              <a:buFont typeface="Wingdings" panose="05000000000000000000" pitchFamily="2" charset="2"/>
              <a:buChar char="v"/>
            </a:pPr>
            <a:endParaRPr lang="en-US" sz="2000" b="1" dirty="0">
              <a:solidFill>
                <a:schemeClr val="bg1"/>
              </a:solidFill>
              <a:latin typeface="Arimo" panose="020B0604020202020204" charset="0"/>
              <a:ea typeface="Arimo" panose="020B0604020202020204" charset="0"/>
              <a:cs typeface="Arimo" panose="020B0604020202020204" charset="0"/>
            </a:endParaRPr>
          </a:p>
          <a:p>
            <a:pPr marL="285750" indent="-285750" rtl="0" fontAlgn="base">
              <a:lnSpc>
                <a:spcPct val="150000"/>
              </a:lnSpc>
              <a:spcBef>
                <a:spcPts val="0"/>
              </a:spcBef>
              <a:spcAft>
                <a:spcPts val="0"/>
              </a:spcAft>
              <a:buFont typeface="Wingdings" panose="05000000000000000000" pitchFamily="2" charset="2"/>
              <a:buChar char="v"/>
            </a:pPr>
            <a:r>
              <a:rPr lang="en-US" sz="2000" b="1" i="0" u="none" strike="noStrike" dirty="0">
                <a:solidFill>
                  <a:schemeClr val="bg1"/>
                </a:solidFill>
                <a:effectLst/>
                <a:latin typeface="Arimo" panose="020B0604020202020204" charset="0"/>
                <a:ea typeface="Arimo" panose="020B0604020202020204" charset="0"/>
                <a:cs typeface="Arimo" panose="020B0604020202020204" charset="0"/>
              </a:rPr>
              <a:t>To apply the concepts of web design and digital marketing fundamentals to audit and analyze existing websites, identify areas of improvement, and design a basic website or landing page using WordPress.</a:t>
            </a:r>
          </a:p>
        </p:txBody>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365760" y="1364566"/>
            <a:ext cx="11507372" cy="4543865"/>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573349" y="253125"/>
            <a:ext cx="302320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680978" y="286880"/>
            <a:ext cx="291557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Engagement</a:t>
            </a:r>
          </a:p>
        </p:txBody>
      </p:sp>
      <p:sp>
        <p:nvSpPr>
          <p:cNvPr id="15" name="TextBox 6">
            <a:extLst>
              <a:ext uri="{FF2B5EF4-FFF2-40B4-BE49-F238E27FC236}">
                <a16:creationId xmlns:a16="http://schemas.microsoft.com/office/drawing/2014/main" id="{E04F147B-E826-9323-96B7-FB094EEA99E2}"/>
              </a:ext>
            </a:extLst>
          </p:cNvPr>
          <p:cNvSpPr txBox="1"/>
          <p:nvPr/>
        </p:nvSpPr>
        <p:spPr>
          <a:xfrm>
            <a:off x="539263" y="1514678"/>
            <a:ext cx="11226018" cy="4105291"/>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Readability:</a:t>
            </a:r>
            <a:endParaRPr kumimoji="0" lang="en-US" altLang="en-US" sz="2000" b="1" i="0" u="none" strike="noStrike" cap="none" normalizeH="0" baseline="0" dirty="0">
              <a:ln>
                <a:noFill/>
              </a:ln>
              <a:solidFill>
                <a:schemeClr val="tx1"/>
              </a:solidFill>
              <a:effectLst/>
            </a:endParaRPr>
          </a:p>
          <a:p>
            <a:pPr marL="1257300" lvl="2" indent="-342900" eaLnBrk="0" fontAlgn="base" hangingPunct="0">
              <a:lnSpc>
                <a:spcPct val="150000"/>
              </a:lnSpc>
              <a:spcBef>
                <a:spcPct val="0"/>
              </a:spcBef>
              <a:spcAft>
                <a:spcPct val="0"/>
              </a:spcAft>
              <a:buFont typeface="Wingdings" panose="05000000000000000000" pitchFamily="2" charset="2"/>
              <a:buChar char="v"/>
            </a:pPr>
            <a:r>
              <a:rPr kumimoji="0" lang="en-US" altLang="en-US" sz="2000" b="1" i="0" u="none" strike="noStrike" cap="none" normalizeH="0" baseline="0" dirty="0">
                <a:ln>
                  <a:noFill/>
                </a:ln>
                <a:solidFill>
                  <a:schemeClr val="tx1"/>
                </a:solidFill>
                <a:effectLst/>
              </a:rPr>
              <a:t>Implement blog posts, case studies to increase time spent.</a:t>
            </a:r>
          </a:p>
          <a:p>
            <a:pPr marL="1257300" lvl="2" indent="-342900" eaLnBrk="0" fontAlgn="base" hangingPunct="0">
              <a:lnSpc>
                <a:spcPct val="150000"/>
              </a:lnSpc>
              <a:spcBef>
                <a:spcPct val="0"/>
              </a:spcBef>
              <a:spcAft>
                <a:spcPct val="0"/>
              </a:spcAft>
              <a:buFont typeface="Wingdings" panose="05000000000000000000" pitchFamily="2" charset="2"/>
              <a:buChar char="v"/>
            </a:pPr>
            <a:r>
              <a:rPr lang="en-US" sz="2000" b="1" dirty="0"/>
              <a:t>Optimize content with clear messaging to retain visitor attention</a:t>
            </a:r>
            <a:r>
              <a:rPr lang="en-US" sz="2000" b="1" dirty="0">
                <a:latin typeface="Poppins" panose="00000500000000000000" pitchFamily="2" charset="0"/>
                <a:ea typeface="Times New Roman" panose="02020603050405020304" pitchFamily="18" charset="0"/>
                <a:cs typeface="Poppins" panose="00000500000000000000" pitchFamily="2"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Calls-to-Action (CTAs):</a:t>
            </a:r>
            <a:endParaRPr kumimoji="0" lang="en-US" altLang="en-US" sz="2000" b="1" i="0" u="none" strike="noStrike" cap="none" normalizeH="0" baseline="0" dirty="0">
              <a:ln>
                <a:noFill/>
              </a:ln>
              <a:solidFill>
                <a:schemeClr val="tx1"/>
              </a:solidFill>
              <a:effectLst/>
            </a:endParaRPr>
          </a:p>
          <a:p>
            <a:pPr marL="1257300" lvl="2" indent="-342900" eaLnBrk="0" fontAlgn="base" hangingPunct="0">
              <a:lnSpc>
                <a:spcPct val="150000"/>
              </a:lnSpc>
              <a:spcBef>
                <a:spcPct val="0"/>
              </a:spcBef>
              <a:spcAft>
                <a:spcPct val="0"/>
              </a:spcAft>
              <a:buFont typeface="Wingdings" panose="05000000000000000000" pitchFamily="2" charset="2"/>
              <a:buChar char="v"/>
            </a:pPr>
            <a:r>
              <a:rPr kumimoji="0" lang="en-US" altLang="en-US" sz="2000" b="1" i="0" u="none" strike="noStrike" cap="none" normalizeH="0" baseline="0" dirty="0">
                <a:ln>
                  <a:noFill/>
                </a:ln>
                <a:solidFill>
                  <a:schemeClr val="tx1"/>
                </a:solidFill>
                <a:effectLst/>
              </a:rPr>
              <a:t>CTAs are available in Brands, Services and Contact options on the website with lead-generation method by filling the form</a:t>
            </a:r>
            <a:r>
              <a:rPr lang="en-US" altLang="en-US" sz="2000" b="1" dirty="0">
                <a:latin typeface="Poppins" panose="00000500000000000000" pitchFamily="2" charset="0"/>
                <a:cs typeface="Poppins" panose="00000500000000000000" pitchFamily="2" charset="0"/>
              </a:rPr>
              <a:t>.</a:t>
            </a:r>
            <a:endPar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tabLst/>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Social Engagement:</a:t>
            </a:r>
            <a:endParaRPr kumimoji="0" lang="en-US" altLang="en-US" sz="2000" b="1" i="0" u="none" strike="noStrike" cap="none" normalizeH="0" baseline="0" dirty="0">
              <a:ln>
                <a:noFill/>
              </a:ln>
              <a:solidFill>
                <a:schemeClr val="tx1"/>
              </a:solidFill>
              <a:effectLst/>
            </a:endParaRPr>
          </a:p>
          <a:p>
            <a:pPr marL="1257300" lvl="2" indent="-342900" eaLnBrk="0" fontAlgn="base" hangingPunct="0">
              <a:lnSpc>
                <a:spcPct val="150000"/>
              </a:lnSpc>
              <a:spcBef>
                <a:spcPct val="0"/>
              </a:spcBef>
              <a:spcAft>
                <a:spcPct val="0"/>
              </a:spcAft>
              <a:buFont typeface="Wingdings" panose="05000000000000000000" pitchFamily="2" charset="2"/>
              <a:buChar char="v"/>
            </a:pPr>
            <a:r>
              <a:rPr kumimoji="0" lang="en-US" altLang="en-US" sz="2000" b="1" i="0" u="none" strike="noStrike" cap="none" normalizeH="0" baseline="0" dirty="0">
                <a:ln>
                  <a:noFill/>
                </a:ln>
                <a:solidFill>
                  <a:schemeClr val="tx1"/>
                </a:solidFill>
                <a:effectLst/>
              </a:rPr>
              <a:t>There are limited social sharing options on the website and no social media accounts linked. </a:t>
            </a:r>
          </a:p>
          <a:p>
            <a:pPr marL="1257300" lvl="2" indent="-342900" eaLnBrk="0" fontAlgn="base" hangingPunct="0">
              <a:lnSpc>
                <a:spcPct val="150000"/>
              </a:lnSpc>
              <a:spcBef>
                <a:spcPct val="0"/>
              </a:spcBef>
              <a:spcAft>
                <a:spcPct val="0"/>
              </a:spcAft>
              <a:buFont typeface="Wingdings" panose="05000000000000000000" pitchFamily="2" charset="2"/>
              <a:buChar char="v"/>
            </a:pPr>
            <a:r>
              <a:rPr kumimoji="0" lang="en-US" altLang="en-US" sz="2000" b="1" i="0" u="none" strike="noStrike" cap="none" normalizeH="0" baseline="0" dirty="0">
                <a:ln>
                  <a:noFill/>
                </a:ln>
                <a:solidFill>
                  <a:schemeClr val="tx1"/>
                </a:solidFill>
                <a:effectLst/>
              </a:rPr>
              <a:t>No visible user-generated content, reviews, or engagement tools.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8748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342315" y="1055077"/>
            <a:ext cx="11507372" cy="5506859"/>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139144" y="296063"/>
            <a:ext cx="3698454"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246773" y="329818"/>
            <a:ext cx="348586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Digital Marketing Strategy</a:t>
            </a:r>
          </a:p>
        </p:txBody>
      </p:sp>
      <p:sp>
        <p:nvSpPr>
          <p:cNvPr id="22" name="TextBox 6">
            <a:extLst>
              <a:ext uri="{FF2B5EF4-FFF2-40B4-BE49-F238E27FC236}">
                <a16:creationId xmlns:a16="http://schemas.microsoft.com/office/drawing/2014/main" id="{412F0974-0EF5-AA3A-563A-CB2767205150}"/>
              </a:ext>
            </a:extLst>
          </p:cNvPr>
          <p:cNvSpPr txBox="1"/>
          <p:nvPr/>
        </p:nvSpPr>
        <p:spPr>
          <a:xfrm>
            <a:off x="571141" y="1121025"/>
            <a:ext cx="11049719" cy="2496196"/>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Poppins" panose="00000500000000000000" pitchFamily="2" charset="0"/>
                <a:ea typeface="Times New Roman" panose="02020603050405020304" pitchFamily="18" charset="0"/>
                <a:cs typeface="Poppins" panose="00000500000000000000" pitchFamily="2" charset="0"/>
              </a:rPr>
              <a:t>Goals: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Increase brand awareness and online visibility.</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Improve website traffic &amp; SEO ranking.</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Generate leads &amp; conversion for repair services.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Enhance customer engagement through social media and online reviews.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Align traditional marketing efforts (offline promotions) with digital strategies.</a:t>
            </a:r>
          </a:p>
        </p:txBody>
      </p:sp>
      <p:graphicFrame>
        <p:nvGraphicFramePr>
          <p:cNvPr id="15" name="Table 2">
            <a:extLst>
              <a:ext uri="{FF2B5EF4-FFF2-40B4-BE49-F238E27FC236}">
                <a16:creationId xmlns:a16="http://schemas.microsoft.com/office/drawing/2014/main" id="{7E529141-AEC0-8618-AF5F-F0AAA08075F6}"/>
              </a:ext>
            </a:extLst>
          </p:cNvPr>
          <p:cNvGraphicFramePr>
            <a:graphicFrameLocks noGrp="1"/>
          </p:cNvGraphicFramePr>
          <p:nvPr>
            <p:extLst>
              <p:ext uri="{D42A27DB-BD31-4B8C-83A1-F6EECF244321}">
                <p14:modId xmlns:p14="http://schemas.microsoft.com/office/powerpoint/2010/main" val="774243323"/>
              </p:ext>
            </p:extLst>
          </p:nvPr>
        </p:nvGraphicFramePr>
        <p:xfrm>
          <a:off x="1109003" y="4336831"/>
          <a:ext cx="9973994" cy="1974926"/>
        </p:xfrm>
        <a:graphic>
          <a:graphicData uri="http://schemas.openxmlformats.org/drawingml/2006/table">
            <a:tbl>
              <a:tblPr firstRow="1" bandRow="1">
                <a:tableStyleId>{5C22544A-7EE6-4342-B048-85BDC9FD1C3A}</a:tableStyleId>
              </a:tblPr>
              <a:tblGrid>
                <a:gridCol w="4135901">
                  <a:extLst>
                    <a:ext uri="{9D8B030D-6E8A-4147-A177-3AD203B41FA5}">
                      <a16:colId xmlns:a16="http://schemas.microsoft.com/office/drawing/2014/main" val="3573082084"/>
                    </a:ext>
                  </a:extLst>
                </a:gridCol>
                <a:gridCol w="5838093">
                  <a:extLst>
                    <a:ext uri="{9D8B030D-6E8A-4147-A177-3AD203B41FA5}">
                      <a16:colId xmlns:a16="http://schemas.microsoft.com/office/drawing/2014/main" val="2872410823"/>
                    </a:ext>
                  </a:extLst>
                </a:gridCol>
              </a:tblGrid>
              <a:tr h="337406">
                <a:tc>
                  <a:txBody>
                    <a:bodyPr/>
                    <a:lstStyle/>
                    <a:p>
                      <a:pPr algn="ctr"/>
                      <a:r>
                        <a:rPr lang="en-US" sz="1800" b="1" dirty="0">
                          <a:latin typeface="+mn-lt"/>
                        </a:rPr>
                        <a:t>Traditional Marketing</a:t>
                      </a:r>
                      <a:endParaRPr lang="en-IN" sz="1800" b="1" dirty="0">
                        <a:latin typeface="+mn-lt"/>
                      </a:endParaRPr>
                    </a:p>
                  </a:txBody>
                  <a:tcPr/>
                </a:tc>
                <a:tc>
                  <a:txBody>
                    <a:bodyPr/>
                    <a:lstStyle/>
                    <a:p>
                      <a:pPr algn="ctr"/>
                      <a:r>
                        <a:rPr lang="en-US" sz="1800" b="1" dirty="0">
                          <a:latin typeface="+mn-lt"/>
                        </a:rPr>
                        <a:t>Digital Marketing</a:t>
                      </a:r>
                      <a:endParaRPr lang="en-IN" sz="1800" b="1" dirty="0">
                        <a:latin typeface="+mn-lt"/>
                      </a:endParaRPr>
                    </a:p>
                  </a:txBody>
                  <a:tcPr/>
                </a:tc>
                <a:extLst>
                  <a:ext uri="{0D108BD9-81ED-4DB2-BD59-A6C34878D82A}">
                    <a16:rowId xmlns:a16="http://schemas.microsoft.com/office/drawing/2014/main" val="2929606181"/>
                  </a:ext>
                </a:extLst>
              </a:tr>
              <a:tr h="337406">
                <a:tc>
                  <a:txBody>
                    <a:bodyPr/>
                    <a:lstStyle/>
                    <a:p>
                      <a:pPr algn="ctr"/>
                      <a:r>
                        <a:rPr lang="en-US" sz="1600" b="1" dirty="0">
                          <a:latin typeface="+mn-lt"/>
                        </a:rPr>
                        <a:t>Flyers, banners, in-store promotions</a:t>
                      </a:r>
                      <a:endParaRPr lang="en-IN" sz="1600" b="1" dirty="0">
                        <a:latin typeface="+mn-lt"/>
                      </a:endParaRPr>
                    </a:p>
                  </a:txBody>
                  <a:tcPr/>
                </a:tc>
                <a:tc>
                  <a:txBody>
                    <a:bodyPr/>
                    <a:lstStyle/>
                    <a:p>
                      <a:pPr algn="ctr"/>
                      <a:r>
                        <a:rPr lang="en-US" sz="1600" b="1" dirty="0">
                          <a:latin typeface="+mn-lt"/>
                        </a:rPr>
                        <a:t>QR codes leading to service pages</a:t>
                      </a:r>
                      <a:endParaRPr lang="en-IN" sz="1600" b="1" dirty="0">
                        <a:latin typeface="+mn-lt"/>
                      </a:endParaRPr>
                    </a:p>
                  </a:txBody>
                  <a:tcPr/>
                </a:tc>
                <a:extLst>
                  <a:ext uri="{0D108BD9-81ED-4DB2-BD59-A6C34878D82A}">
                    <a16:rowId xmlns:a16="http://schemas.microsoft.com/office/drawing/2014/main" val="274185709"/>
                  </a:ext>
                </a:extLst>
              </a:tr>
              <a:tr h="596948">
                <a:tc>
                  <a:txBody>
                    <a:bodyPr/>
                    <a:lstStyle/>
                    <a:p>
                      <a:pPr algn="ctr"/>
                      <a:r>
                        <a:rPr lang="en-US" sz="1600" b="1" dirty="0">
                          <a:latin typeface="+mn-lt"/>
                        </a:rPr>
                        <a:t>TV/Radio ads</a:t>
                      </a:r>
                      <a:endParaRPr lang="en-IN" sz="1600" b="1" dirty="0">
                        <a:latin typeface="+mn-lt"/>
                      </a:endParaRPr>
                    </a:p>
                  </a:txBody>
                  <a:tcPr/>
                </a:tc>
                <a:tc>
                  <a:txBody>
                    <a:bodyPr/>
                    <a:lstStyle/>
                    <a:p>
                      <a:pPr algn="ctr"/>
                      <a:r>
                        <a:rPr lang="en-US" sz="1600" b="1" dirty="0">
                          <a:latin typeface="+mn-lt"/>
                        </a:rPr>
                        <a:t>YouTube &amp; Instagram ads targeting the same audience</a:t>
                      </a:r>
                      <a:endParaRPr lang="en-IN" sz="1600" b="1" dirty="0">
                        <a:latin typeface="+mn-lt"/>
                      </a:endParaRPr>
                    </a:p>
                  </a:txBody>
                  <a:tcPr/>
                </a:tc>
                <a:extLst>
                  <a:ext uri="{0D108BD9-81ED-4DB2-BD59-A6C34878D82A}">
                    <a16:rowId xmlns:a16="http://schemas.microsoft.com/office/drawing/2014/main" val="245549440"/>
                  </a:ext>
                </a:extLst>
              </a:tr>
              <a:tr h="337406">
                <a:tc>
                  <a:txBody>
                    <a:bodyPr/>
                    <a:lstStyle/>
                    <a:p>
                      <a:pPr algn="ctr"/>
                      <a:r>
                        <a:rPr lang="en-US" sz="1600" b="1" dirty="0">
                          <a:latin typeface="+mn-lt"/>
                        </a:rPr>
                        <a:t>Customer referral programs</a:t>
                      </a:r>
                      <a:endParaRPr lang="en-IN" sz="1600" b="1" dirty="0">
                        <a:latin typeface="+mn-lt"/>
                      </a:endParaRPr>
                    </a:p>
                  </a:txBody>
                  <a:tcPr/>
                </a:tc>
                <a:tc>
                  <a:txBody>
                    <a:bodyPr/>
                    <a:lstStyle/>
                    <a:p>
                      <a:pPr algn="ctr"/>
                      <a:r>
                        <a:rPr lang="en-US" sz="1600" b="1" dirty="0">
                          <a:latin typeface="+mn-lt"/>
                        </a:rPr>
                        <a:t>Online referral tracking and incentives</a:t>
                      </a:r>
                      <a:endParaRPr lang="en-IN" sz="1600" b="1" dirty="0">
                        <a:latin typeface="+mn-lt"/>
                      </a:endParaRPr>
                    </a:p>
                  </a:txBody>
                  <a:tcPr/>
                </a:tc>
                <a:extLst>
                  <a:ext uri="{0D108BD9-81ED-4DB2-BD59-A6C34878D82A}">
                    <a16:rowId xmlns:a16="http://schemas.microsoft.com/office/drawing/2014/main" val="4221022124"/>
                  </a:ext>
                </a:extLst>
              </a:tr>
              <a:tr h="337406">
                <a:tc>
                  <a:txBody>
                    <a:bodyPr/>
                    <a:lstStyle/>
                    <a:p>
                      <a:pPr algn="ctr"/>
                      <a:r>
                        <a:rPr lang="en-US" sz="1600" b="1" dirty="0">
                          <a:latin typeface="+mn-lt"/>
                        </a:rPr>
                        <a:t>Newspaper ads</a:t>
                      </a:r>
                      <a:endParaRPr lang="en-IN" sz="1600" b="1" dirty="0">
                        <a:latin typeface="+mn-lt"/>
                      </a:endParaRPr>
                    </a:p>
                  </a:txBody>
                  <a:tcPr/>
                </a:tc>
                <a:tc>
                  <a:txBody>
                    <a:bodyPr/>
                    <a:lstStyle/>
                    <a:p>
                      <a:pPr algn="ctr"/>
                      <a:r>
                        <a:rPr lang="en-US" sz="1600" b="1" dirty="0">
                          <a:latin typeface="+mn-lt"/>
                        </a:rPr>
                        <a:t>Blog articles and SEO to target same search intent</a:t>
                      </a:r>
                      <a:endParaRPr lang="en-IN" sz="1600" b="1" dirty="0">
                        <a:latin typeface="+mn-lt"/>
                      </a:endParaRPr>
                    </a:p>
                  </a:txBody>
                  <a:tcPr/>
                </a:tc>
                <a:extLst>
                  <a:ext uri="{0D108BD9-81ED-4DB2-BD59-A6C34878D82A}">
                    <a16:rowId xmlns:a16="http://schemas.microsoft.com/office/drawing/2014/main" val="1243854633"/>
                  </a:ext>
                </a:extLst>
              </a:tr>
            </a:tbl>
          </a:graphicData>
        </a:graphic>
      </p:graphicFrame>
      <p:sp>
        <p:nvSpPr>
          <p:cNvPr id="17" name="TextBox 6">
            <a:extLst>
              <a:ext uri="{FF2B5EF4-FFF2-40B4-BE49-F238E27FC236}">
                <a16:creationId xmlns:a16="http://schemas.microsoft.com/office/drawing/2014/main" id="{44A43290-FB28-EDF5-F0C3-4A6187BF1E10}"/>
              </a:ext>
            </a:extLst>
          </p:cNvPr>
          <p:cNvSpPr txBox="1"/>
          <p:nvPr/>
        </p:nvSpPr>
        <p:spPr>
          <a:xfrm>
            <a:off x="571141" y="3668589"/>
            <a:ext cx="571315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Traditional vs Digital Marketing Alignment</a:t>
            </a:r>
          </a:p>
        </p:txBody>
      </p:sp>
    </p:spTree>
    <p:extLst>
      <p:ext uri="{BB962C8B-B14F-4D97-AF65-F5344CB8AC3E}">
        <p14:creationId xmlns:p14="http://schemas.microsoft.com/office/powerpoint/2010/main" val="1913365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295423" y="926869"/>
            <a:ext cx="11507372" cy="5686908"/>
            <a:chOff x="0" y="-47625"/>
            <a:chExt cx="2186727" cy="593463"/>
          </a:xfrm>
        </p:grpSpPr>
        <p:sp>
          <p:nvSpPr>
            <p:cNvPr id="13" name="Freeform 5">
              <a:extLst>
                <a:ext uri="{FF2B5EF4-FFF2-40B4-BE49-F238E27FC236}">
                  <a16:creationId xmlns:a16="http://schemas.microsoft.com/office/drawing/2014/main" id="{4234DC5E-CDD2-1120-5478-D6D09146D166}"/>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139144" y="244223"/>
            <a:ext cx="3698454"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246773" y="277978"/>
            <a:ext cx="348586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Digital Marketing Strategy</a:t>
            </a:r>
          </a:p>
        </p:txBody>
      </p:sp>
      <p:sp>
        <p:nvSpPr>
          <p:cNvPr id="15" name="TextBox 6">
            <a:extLst>
              <a:ext uri="{FF2B5EF4-FFF2-40B4-BE49-F238E27FC236}">
                <a16:creationId xmlns:a16="http://schemas.microsoft.com/office/drawing/2014/main" id="{E04F147B-E826-9323-96B7-FB094EEA99E2}"/>
              </a:ext>
            </a:extLst>
          </p:cNvPr>
          <p:cNvSpPr txBox="1"/>
          <p:nvPr/>
        </p:nvSpPr>
        <p:spPr>
          <a:xfrm>
            <a:off x="457654" y="1000608"/>
            <a:ext cx="7746608" cy="417102"/>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Recommendations to improve Digital Marketing Strategy:</a:t>
            </a:r>
            <a:endParaRPr lang="en-IN" sz="2000" b="1" dirty="0">
              <a:solidFill>
                <a:prstClr val="black"/>
              </a:solidFill>
              <a:latin typeface="Calibri"/>
            </a:endParaRPr>
          </a:p>
        </p:txBody>
      </p:sp>
      <p:sp>
        <p:nvSpPr>
          <p:cNvPr id="22" name="TextBox 6">
            <a:extLst>
              <a:ext uri="{FF2B5EF4-FFF2-40B4-BE49-F238E27FC236}">
                <a16:creationId xmlns:a16="http://schemas.microsoft.com/office/drawing/2014/main" id="{412F0974-0EF5-AA3A-563A-CB2767205150}"/>
              </a:ext>
            </a:extLst>
          </p:cNvPr>
          <p:cNvSpPr txBox="1"/>
          <p:nvPr/>
        </p:nvSpPr>
        <p:spPr>
          <a:xfrm>
            <a:off x="457654" y="1437312"/>
            <a:ext cx="11345141" cy="5081519"/>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SEO Improvements: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Implement local SEO with Google My Business (GMB) optimization.</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Optimize meta titles, descriptions and keywords for repair-related services.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Add an FAQ section to target long-tail keywords.</a:t>
            </a:r>
            <a:endParaRPr lang="en-US" sz="2000" b="1" dirty="0">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UX Enhancements: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Make the service request form more prominent.</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Improve navigation to include pricing and repair timeline.</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Implement live chat support for quick customer queries.</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Content Marketing Strategy:</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Publish articles on smartphone troubleshooting, repair tips and brand comparison and include How-to guides.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Create short repair demonstration video for the social media accounts and share customer testimonials videos.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Post before/after repair images, customer stories and offers.</a:t>
            </a:r>
          </a:p>
        </p:txBody>
      </p:sp>
    </p:spTree>
    <p:extLst>
      <p:ext uri="{BB962C8B-B14F-4D97-AF65-F5344CB8AC3E}">
        <p14:creationId xmlns:p14="http://schemas.microsoft.com/office/powerpoint/2010/main" val="1934179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295423" y="926869"/>
            <a:ext cx="11507372" cy="5684946"/>
            <a:chOff x="0" y="-47625"/>
            <a:chExt cx="2186727" cy="593463"/>
          </a:xfrm>
        </p:grpSpPr>
        <p:sp>
          <p:nvSpPr>
            <p:cNvPr id="13" name="Freeform 5">
              <a:extLst>
                <a:ext uri="{FF2B5EF4-FFF2-40B4-BE49-F238E27FC236}">
                  <a16:creationId xmlns:a16="http://schemas.microsoft.com/office/drawing/2014/main" id="{4234DC5E-CDD2-1120-5478-D6D09146D166}"/>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139144" y="244223"/>
            <a:ext cx="3698454"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246773" y="277978"/>
            <a:ext cx="348586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Digital Marketing Strategy</a:t>
            </a:r>
          </a:p>
        </p:txBody>
      </p:sp>
      <p:sp>
        <p:nvSpPr>
          <p:cNvPr id="15" name="TextBox 6">
            <a:extLst>
              <a:ext uri="{FF2B5EF4-FFF2-40B4-BE49-F238E27FC236}">
                <a16:creationId xmlns:a16="http://schemas.microsoft.com/office/drawing/2014/main" id="{E04F147B-E826-9323-96B7-FB094EEA99E2}"/>
              </a:ext>
            </a:extLst>
          </p:cNvPr>
          <p:cNvSpPr txBox="1"/>
          <p:nvPr/>
        </p:nvSpPr>
        <p:spPr>
          <a:xfrm>
            <a:off x="457654" y="1000608"/>
            <a:ext cx="7746608" cy="417102"/>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Recommendations to improve Digital Marketing Strategy:</a:t>
            </a:r>
            <a:endParaRPr kumimoji="0" lang="en-IN" sz="2000" b="1"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TextBox 6">
            <a:extLst>
              <a:ext uri="{FF2B5EF4-FFF2-40B4-BE49-F238E27FC236}">
                <a16:creationId xmlns:a16="http://schemas.microsoft.com/office/drawing/2014/main" id="{412F0974-0EF5-AA3A-563A-CB2767205150}"/>
              </a:ext>
            </a:extLst>
          </p:cNvPr>
          <p:cNvSpPr txBox="1"/>
          <p:nvPr/>
        </p:nvSpPr>
        <p:spPr>
          <a:xfrm>
            <a:off x="457654" y="1437312"/>
            <a:ext cx="11345141" cy="5081519"/>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Poppins" panose="00000500000000000000" pitchFamily="2" charset="0"/>
                <a:ea typeface="Times New Roman" panose="02020603050405020304" pitchFamily="18" charset="0"/>
                <a:cs typeface="Poppins" panose="00000500000000000000" pitchFamily="2" charset="0"/>
              </a:rPr>
              <a:t>Paid advertising:</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Run search ads for high-intent keywords through Google Ads.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Target audiences looking for repair-related content through YouTube Ads.</a:t>
            </a:r>
            <a:endParaRPr kumimoji="0" lang="en-US" sz="2000" b="1"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Poppins" panose="00000500000000000000" pitchFamily="2" charset="0"/>
                <a:ea typeface="Times New Roman" panose="02020603050405020304" pitchFamily="18" charset="0"/>
                <a:cs typeface="Poppins" panose="00000500000000000000" pitchFamily="2" charset="0"/>
              </a:rPr>
              <a:t>Local Marketing &amp; Reputation Management:</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Optimize GMB for better visibility in local searches and run geo-targeted ads focusing customers in Chennai.</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Encourage customers to leave Google &amp; Facebook reviews.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Respond to customer inquiries and complaints on all platforms.</a:t>
            </a:r>
            <a:endPar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Poppins" panose="00000500000000000000" pitchFamily="2" charset="0"/>
                <a:ea typeface="Times New Roman" panose="02020603050405020304" pitchFamily="18" charset="0"/>
                <a:cs typeface="Poppins" panose="00000500000000000000" pitchFamily="2" charset="0"/>
              </a:rPr>
              <a:t>Performance Tracking &amp; Analytics: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Use Google analytics to track website traffic &amp; conversions.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Monitor SEO rankings using tools like </a:t>
            </a:r>
            <a:r>
              <a:rPr lang="en-US" b="1" dirty="0" err="1">
                <a:solidFill>
                  <a:prstClr val="black"/>
                </a:solidFill>
                <a:latin typeface="Calibri"/>
                <a:cs typeface="Poppins" panose="00000500000000000000" pitchFamily="2" charset="0"/>
              </a:rPr>
              <a:t>Ahrefs</a:t>
            </a:r>
            <a:r>
              <a:rPr lang="en-US" b="1" dirty="0">
                <a:solidFill>
                  <a:prstClr val="black"/>
                </a:solidFill>
                <a:latin typeface="Calibri"/>
                <a:cs typeface="Poppins" panose="00000500000000000000" pitchFamily="2" charset="0"/>
              </a:rPr>
              <a:t> or SEMrush.</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Measure social media engagement with insights from Facebook, Instagram and YouTube.</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Track Google My Business inquiries and reviews.</a:t>
            </a:r>
          </a:p>
        </p:txBody>
      </p:sp>
    </p:spTree>
    <p:extLst>
      <p:ext uri="{BB962C8B-B14F-4D97-AF65-F5344CB8AC3E}">
        <p14:creationId xmlns:p14="http://schemas.microsoft.com/office/powerpoint/2010/main" val="1904496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679937" y="1543467"/>
            <a:ext cx="10672691" cy="3928865"/>
            <a:chOff x="0" y="-47625"/>
            <a:chExt cx="2186727" cy="593463"/>
          </a:xfrm>
        </p:grpSpPr>
        <p:sp>
          <p:nvSpPr>
            <p:cNvPr id="13" name="Freeform 5">
              <a:extLst>
                <a:ext uri="{FF2B5EF4-FFF2-40B4-BE49-F238E27FC236}">
                  <a16:creationId xmlns:a16="http://schemas.microsoft.com/office/drawing/2014/main" id="{4234DC5E-CDD2-1120-5478-D6D09146D166}"/>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3942196" y="238855"/>
            <a:ext cx="3668426"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049824" y="272610"/>
            <a:ext cx="356079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Overall Recommendations</a:t>
            </a:r>
          </a:p>
        </p:txBody>
      </p:sp>
      <p:sp>
        <p:nvSpPr>
          <p:cNvPr id="20" name="TextBox 6">
            <a:extLst>
              <a:ext uri="{FF2B5EF4-FFF2-40B4-BE49-F238E27FC236}">
                <a16:creationId xmlns:a16="http://schemas.microsoft.com/office/drawing/2014/main" id="{EEF0D701-0E6D-1EED-6E18-EC86EBDC9711}"/>
              </a:ext>
            </a:extLst>
          </p:cNvPr>
          <p:cNvSpPr txBox="1"/>
          <p:nvPr/>
        </p:nvSpPr>
        <p:spPr>
          <a:xfrm>
            <a:off x="839372" y="1668919"/>
            <a:ext cx="10344443" cy="3645613"/>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000" b="1" dirty="0"/>
              <a:t>Adding a search bar within the website can enhance user navigation by allowing quick access to specific information.</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000" b="1" dirty="0"/>
              <a:t>Can add few other famous brand smartphones service options to improve their business.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000" b="1" dirty="0"/>
              <a:t>Can integrate an external link to the Google maps for all the outlets mentioned in the website.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IN" sz="2000" b="1" dirty="0"/>
              <a:t>Use the social media account wisely and integrate the social media account within the website.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IN" sz="2000" b="1" dirty="0"/>
              <a:t>Brands and Services have same content in the website due to which one of the page content will be duplicated. It’s better to use either one which will save size of the content in the website and can save financially.</a:t>
            </a:r>
          </a:p>
        </p:txBody>
      </p:sp>
    </p:spTree>
    <p:extLst>
      <p:ext uri="{BB962C8B-B14F-4D97-AF65-F5344CB8AC3E}">
        <p14:creationId xmlns:p14="http://schemas.microsoft.com/office/powerpoint/2010/main" val="2981560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188802" y="355555"/>
            <a:ext cx="3814396"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296430" y="389310"/>
            <a:ext cx="370676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Site Landing Page Creation</a:t>
            </a:r>
          </a:p>
        </p:txBody>
      </p:sp>
      <p:grpSp>
        <p:nvGrpSpPr>
          <p:cNvPr id="10" name="Group 4">
            <a:extLst>
              <a:ext uri="{FF2B5EF4-FFF2-40B4-BE49-F238E27FC236}">
                <a16:creationId xmlns:a16="http://schemas.microsoft.com/office/drawing/2014/main" id="{776CAFC8-D87B-2D78-435F-D834E313184D}"/>
              </a:ext>
            </a:extLst>
          </p:cNvPr>
          <p:cNvGrpSpPr/>
          <p:nvPr/>
        </p:nvGrpSpPr>
        <p:grpSpPr>
          <a:xfrm>
            <a:off x="1564554" y="1364566"/>
            <a:ext cx="8874371" cy="5137879"/>
            <a:chOff x="0" y="-47625"/>
            <a:chExt cx="2186727" cy="593463"/>
          </a:xfrm>
        </p:grpSpPr>
        <p:sp>
          <p:nvSpPr>
            <p:cNvPr id="12" name="Freeform 5">
              <a:extLst>
                <a:ext uri="{FF2B5EF4-FFF2-40B4-BE49-F238E27FC236}">
                  <a16:creationId xmlns:a16="http://schemas.microsoft.com/office/drawing/2014/main" id="{DDB42338-4C67-4AF2-F9DD-376380D67DAA}"/>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FD47009F-A3D2-360B-7339-3CC3B060A61B}"/>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F0968895-E1A9-CB36-1F19-DF9D300ACFD0}"/>
              </a:ext>
            </a:extLst>
          </p:cNvPr>
          <p:cNvSpPr txBox="1"/>
          <p:nvPr/>
        </p:nvSpPr>
        <p:spPr>
          <a:xfrm>
            <a:off x="3139032" y="3489093"/>
            <a:ext cx="3651816" cy="2865528"/>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Header &amp; Footer</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Lead-Generation Form</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About</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Brands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Services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IN" b="1" dirty="0"/>
              <a:t>Strengths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IN" b="1" dirty="0"/>
              <a:t>Outlets and it’s contact numbers</a:t>
            </a:r>
          </a:p>
        </p:txBody>
      </p:sp>
      <p:sp>
        <p:nvSpPr>
          <p:cNvPr id="15" name="TextBox 6">
            <a:extLst>
              <a:ext uri="{FF2B5EF4-FFF2-40B4-BE49-F238E27FC236}">
                <a16:creationId xmlns:a16="http://schemas.microsoft.com/office/drawing/2014/main" id="{E5B0234D-7476-BE3E-9D84-C4393FD0FAAF}"/>
              </a:ext>
            </a:extLst>
          </p:cNvPr>
          <p:cNvSpPr txBox="1"/>
          <p:nvPr/>
        </p:nvSpPr>
        <p:spPr>
          <a:xfrm>
            <a:off x="1668340" y="2965846"/>
            <a:ext cx="5040923" cy="375424"/>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Table of contents in the site landing page:</a:t>
            </a:r>
            <a:endParaRPr kumimoji="0" lang="en-IN" b="1"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6">
            <a:extLst>
              <a:ext uri="{FF2B5EF4-FFF2-40B4-BE49-F238E27FC236}">
                <a16:creationId xmlns:a16="http://schemas.microsoft.com/office/drawing/2014/main" id="{3D1B5A16-BC05-7204-CA2D-341BA5AFAA0B}"/>
              </a:ext>
            </a:extLst>
          </p:cNvPr>
          <p:cNvSpPr txBox="1"/>
          <p:nvPr/>
        </p:nvSpPr>
        <p:spPr>
          <a:xfrm>
            <a:off x="3139032" y="1559033"/>
            <a:ext cx="6021564" cy="1206421"/>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Website Name: </a:t>
            </a:r>
            <a:r>
              <a:rPr kumimoji="0" lang="en-US"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MMS Solutions </a:t>
            </a:r>
          </a:p>
          <a:p>
            <a:pPr marL="0" marR="0" lvl="0" indent="0" algn="l" defTabSz="914400" rtl="0" eaLnBrk="0" fontAlgn="base" latinLnBrk="0" hangingPunct="0">
              <a:lnSpc>
                <a:spcPct val="150000"/>
              </a:lnSpc>
              <a:spcBef>
                <a:spcPct val="0"/>
              </a:spcBef>
              <a:spcAft>
                <a:spcPct val="0"/>
              </a:spcAft>
              <a:buClrTx/>
              <a:buSzTx/>
              <a:buFontTx/>
              <a:buNone/>
              <a:tabLst/>
              <a:defRPr/>
            </a:pPr>
            <a:r>
              <a:rPr lang="en-US" b="1" dirty="0">
                <a:solidFill>
                  <a:srgbClr val="1F497D"/>
                </a:solidFill>
                <a:latin typeface="Poppins" panose="00000500000000000000" pitchFamily="2" charset="0"/>
                <a:cs typeface="Poppins" panose="00000500000000000000" pitchFamily="2" charset="0"/>
              </a:rPr>
              <a:t>Website URL: </a:t>
            </a:r>
            <a:r>
              <a:rPr lang="en-US" b="1" dirty="0">
                <a:solidFill>
                  <a:srgbClr val="1F497D"/>
                </a:solidFill>
                <a:latin typeface="Poppins" panose="00000500000000000000" pitchFamily="2" charset="0"/>
                <a:cs typeface="Poppins" panose="00000500000000000000" pitchFamily="2" charset="0"/>
                <a:hlinkClick r:id="rId3"/>
              </a:rPr>
              <a:t>http://mmsservice.liveblog365.com/</a:t>
            </a:r>
            <a:endParaRPr lang="en-US" b="1" dirty="0">
              <a:solidFill>
                <a:srgbClr val="1F497D"/>
              </a:solidFill>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b="1" i="0" u="none" strike="noStrike" kern="1200" cap="none" spc="0" normalizeH="0" baseline="0" noProof="0" dirty="0">
                <a:ln>
                  <a:noFill/>
                </a:ln>
                <a:solidFill>
                  <a:srgbClr val="1F497D"/>
                </a:solidFill>
                <a:effectLst/>
                <a:uLnTx/>
                <a:uFillTx/>
                <a:latin typeface="Poppins" panose="00000500000000000000" pitchFamily="2" charset="0"/>
                <a:ea typeface="+mn-ea"/>
                <a:cs typeface="Poppins" panose="00000500000000000000" pitchFamily="2" charset="0"/>
              </a:rPr>
              <a:t>Domain</a:t>
            </a:r>
            <a:r>
              <a:rPr lang="en-US" b="1" dirty="0">
                <a:solidFill>
                  <a:srgbClr val="1F497D"/>
                </a:solidFill>
                <a:latin typeface="Poppins" panose="00000500000000000000" pitchFamily="2" charset="0"/>
                <a:cs typeface="Poppins" panose="00000500000000000000" pitchFamily="2" charset="0"/>
              </a:rPr>
              <a:t>: </a:t>
            </a:r>
            <a:r>
              <a:rPr lang="en-US" b="1" dirty="0">
                <a:solidFill>
                  <a:schemeClr val="accent2"/>
                </a:solidFill>
                <a:latin typeface="Poppins" panose="00000500000000000000" pitchFamily="2" charset="0"/>
                <a:cs typeface="Poppins" panose="00000500000000000000" pitchFamily="2" charset="0"/>
              </a:rPr>
              <a:t>Mobile Repair and Service Center</a:t>
            </a:r>
            <a:endParaRPr kumimoji="0" lang="en-IN" b="1" i="0" u="none" strike="noStrike" kern="1200" cap="none" spc="0" normalizeH="0" baseline="0" noProof="0" dirty="0">
              <a:ln>
                <a:noFill/>
              </a:ln>
              <a:solidFill>
                <a:schemeClr val="accent2"/>
              </a:solidFill>
              <a:effectLst/>
              <a:uLnTx/>
              <a:uFillTx/>
              <a:latin typeface="Calibri"/>
              <a:ea typeface="+mn-ea"/>
              <a:cs typeface="+mn-cs"/>
            </a:endParaRPr>
          </a:p>
        </p:txBody>
      </p:sp>
    </p:spTree>
    <p:extLst>
      <p:ext uri="{BB962C8B-B14F-4D97-AF65-F5344CB8AC3E}">
        <p14:creationId xmlns:p14="http://schemas.microsoft.com/office/powerpoint/2010/main" val="3224411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3526632" y="319685"/>
            <a:ext cx="5138737"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3634261" y="353440"/>
            <a:ext cx="503110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Process of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Site Landing Page Creation</a:t>
            </a:r>
          </a:p>
        </p:txBody>
      </p:sp>
      <p:grpSp>
        <p:nvGrpSpPr>
          <p:cNvPr id="10" name="Group 4">
            <a:extLst>
              <a:ext uri="{FF2B5EF4-FFF2-40B4-BE49-F238E27FC236}">
                <a16:creationId xmlns:a16="http://schemas.microsoft.com/office/drawing/2014/main" id="{776CAFC8-D87B-2D78-435F-D834E313184D}"/>
              </a:ext>
            </a:extLst>
          </p:cNvPr>
          <p:cNvGrpSpPr/>
          <p:nvPr/>
        </p:nvGrpSpPr>
        <p:grpSpPr>
          <a:xfrm>
            <a:off x="1412978" y="1366681"/>
            <a:ext cx="9366043" cy="5137879"/>
            <a:chOff x="0" y="-47625"/>
            <a:chExt cx="2186727" cy="593463"/>
          </a:xfrm>
        </p:grpSpPr>
        <p:sp>
          <p:nvSpPr>
            <p:cNvPr id="12" name="Freeform 5">
              <a:extLst>
                <a:ext uri="{FF2B5EF4-FFF2-40B4-BE49-F238E27FC236}">
                  <a16:creationId xmlns:a16="http://schemas.microsoft.com/office/drawing/2014/main" id="{DDB42338-4C67-4AF2-F9DD-376380D67DAA}"/>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FD47009F-A3D2-360B-7339-3CC3B060A61B}"/>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F0968895-E1A9-CB36-1F19-DF9D300ACFD0}"/>
              </a:ext>
            </a:extLst>
          </p:cNvPr>
          <p:cNvSpPr txBox="1"/>
          <p:nvPr/>
        </p:nvSpPr>
        <p:spPr>
          <a:xfrm>
            <a:off x="1649570" y="1606315"/>
            <a:ext cx="9000489" cy="4527521"/>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Site landing page has been created using Pro Free Host tool.</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solidFill>
                  <a:prstClr val="black"/>
                </a:solidFill>
                <a:latin typeface="Calibri"/>
              </a:rPr>
              <a:t>Wordpress software tool has been installed within the Pro Free Host to create the website.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Installed the Started AI Template </a:t>
            </a:r>
            <a:r>
              <a:rPr lang="en-US" b="1" dirty="0">
                <a:solidFill>
                  <a:prstClr val="black"/>
                </a:solidFill>
                <a:latin typeface="Calibri"/>
              </a:rPr>
              <a:t>with the required theme.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Elementer plugin has been installed and used to edit the website by choosing the suitable template.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solidFill>
                  <a:prstClr val="black"/>
                </a:solidFill>
                <a:latin typeface="Calibri"/>
              </a:rPr>
              <a:t>Created the site landing page by in reference to the original website mmsservice.in</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Lead-generation form has been created </a:t>
            </a:r>
            <a:r>
              <a:rPr lang="en-US" b="1" dirty="0">
                <a:solidFill>
                  <a:prstClr val="black"/>
                </a:solidFill>
                <a:latin typeface="Calibri"/>
              </a:rPr>
              <a:t>inside the site landing page.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solidFill>
                  <a:prstClr val="black"/>
                </a:solidFill>
                <a:latin typeface="Calibri"/>
              </a:rPr>
              <a:t>Header Footer Code Manager has been installed to update the HTML code from the Google Search Console.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Registered the site under the Google Search Console and applied the HTML tag code under HFCM that was received from Google Search Console.</a:t>
            </a:r>
          </a:p>
        </p:txBody>
      </p:sp>
    </p:spTree>
    <p:extLst>
      <p:ext uri="{BB962C8B-B14F-4D97-AF65-F5344CB8AC3E}">
        <p14:creationId xmlns:p14="http://schemas.microsoft.com/office/powerpoint/2010/main" val="1864792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406429" y="369622"/>
            <a:ext cx="2317927"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514057" y="403377"/>
            <a:ext cx="2210299"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Header &amp; Footer</a:t>
            </a:r>
          </a:p>
        </p:txBody>
      </p:sp>
      <p:pic>
        <p:nvPicPr>
          <p:cNvPr id="3" name="Picture 2">
            <a:extLst>
              <a:ext uri="{FF2B5EF4-FFF2-40B4-BE49-F238E27FC236}">
                <a16:creationId xmlns:a16="http://schemas.microsoft.com/office/drawing/2014/main" id="{83C72E9E-6F89-DC0C-50BC-DCFFDF963A36}"/>
              </a:ext>
            </a:extLst>
          </p:cNvPr>
          <p:cNvPicPr>
            <a:picLocks noChangeAspect="1"/>
          </p:cNvPicPr>
          <p:nvPr/>
        </p:nvPicPr>
        <p:blipFill>
          <a:blip r:embed="rId3"/>
          <a:stretch>
            <a:fillRect/>
          </a:stretch>
        </p:blipFill>
        <p:spPr>
          <a:xfrm>
            <a:off x="880422" y="1385687"/>
            <a:ext cx="10431157" cy="1141403"/>
          </a:xfrm>
          <a:prstGeom prst="rect">
            <a:avLst/>
          </a:prstGeom>
        </p:spPr>
      </p:pic>
      <p:pic>
        <p:nvPicPr>
          <p:cNvPr id="9" name="Picture 8">
            <a:extLst>
              <a:ext uri="{FF2B5EF4-FFF2-40B4-BE49-F238E27FC236}">
                <a16:creationId xmlns:a16="http://schemas.microsoft.com/office/drawing/2014/main" id="{5F301919-6FA1-C722-3E41-221EE6723788}"/>
              </a:ext>
            </a:extLst>
          </p:cNvPr>
          <p:cNvPicPr>
            <a:picLocks noChangeAspect="1"/>
          </p:cNvPicPr>
          <p:nvPr/>
        </p:nvPicPr>
        <p:blipFill>
          <a:blip r:embed="rId4"/>
          <a:stretch>
            <a:fillRect/>
          </a:stretch>
        </p:blipFill>
        <p:spPr>
          <a:xfrm>
            <a:off x="1395411" y="2962770"/>
            <a:ext cx="9401175" cy="3571875"/>
          </a:xfrm>
          <a:prstGeom prst="rect">
            <a:avLst/>
          </a:prstGeom>
        </p:spPr>
      </p:pic>
    </p:spTree>
    <p:extLst>
      <p:ext uri="{BB962C8B-B14F-4D97-AF65-F5344CB8AC3E}">
        <p14:creationId xmlns:p14="http://schemas.microsoft.com/office/powerpoint/2010/main" val="2010680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3885924" y="322664"/>
            <a:ext cx="319012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3993552" y="356419"/>
            <a:ext cx="308249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Lead-Generation Form</a:t>
            </a:r>
          </a:p>
        </p:txBody>
      </p:sp>
      <p:pic>
        <p:nvPicPr>
          <p:cNvPr id="8" name="Picture 7">
            <a:extLst>
              <a:ext uri="{FF2B5EF4-FFF2-40B4-BE49-F238E27FC236}">
                <a16:creationId xmlns:a16="http://schemas.microsoft.com/office/drawing/2014/main" id="{D4193C8F-80D4-0040-1924-652B054D45C5}"/>
              </a:ext>
            </a:extLst>
          </p:cNvPr>
          <p:cNvPicPr>
            <a:picLocks noChangeAspect="1"/>
          </p:cNvPicPr>
          <p:nvPr/>
        </p:nvPicPr>
        <p:blipFill>
          <a:blip r:embed="rId3"/>
          <a:stretch>
            <a:fillRect/>
          </a:stretch>
        </p:blipFill>
        <p:spPr>
          <a:xfrm>
            <a:off x="1924050" y="1225510"/>
            <a:ext cx="8343900" cy="5441674"/>
          </a:xfrm>
          <a:prstGeom prst="rect">
            <a:avLst/>
          </a:prstGeom>
        </p:spPr>
      </p:pic>
    </p:spTree>
    <p:extLst>
      <p:ext uri="{BB962C8B-B14F-4D97-AF65-F5344CB8AC3E}">
        <p14:creationId xmlns:p14="http://schemas.microsoft.com/office/powerpoint/2010/main" val="2171959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419302" y="315376"/>
            <a:ext cx="99556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526930" y="349131"/>
            <a:ext cx="88793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About</a:t>
            </a:r>
          </a:p>
        </p:txBody>
      </p:sp>
      <p:pic>
        <p:nvPicPr>
          <p:cNvPr id="6" name="Picture 5">
            <a:extLst>
              <a:ext uri="{FF2B5EF4-FFF2-40B4-BE49-F238E27FC236}">
                <a16:creationId xmlns:a16="http://schemas.microsoft.com/office/drawing/2014/main" id="{66DA94F4-6C47-759E-4B64-E8EB44FC7A86}"/>
              </a:ext>
            </a:extLst>
          </p:cNvPr>
          <p:cNvPicPr>
            <a:picLocks noChangeAspect="1"/>
          </p:cNvPicPr>
          <p:nvPr/>
        </p:nvPicPr>
        <p:blipFill>
          <a:blip r:embed="rId3"/>
          <a:stretch>
            <a:fillRect/>
          </a:stretch>
        </p:blipFill>
        <p:spPr>
          <a:xfrm>
            <a:off x="1467136" y="1158823"/>
            <a:ext cx="9257728" cy="5350046"/>
          </a:xfrm>
          <a:prstGeom prst="rect">
            <a:avLst/>
          </a:prstGeom>
        </p:spPr>
      </p:pic>
    </p:spTree>
    <p:extLst>
      <p:ext uri="{BB962C8B-B14F-4D97-AF65-F5344CB8AC3E}">
        <p14:creationId xmlns:p14="http://schemas.microsoft.com/office/powerpoint/2010/main" val="1398328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4002615" y="5256456"/>
            <a:ext cx="7262191" cy="1393456"/>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algn="ctr">
                <a:lnSpc>
                  <a:spcPts val="2659"/>
                </a:lnSpc>
              </a:pPr>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pic>
        <p:nvPicPr>
          <p:cNvPr id="9" name="Picture 8">
            <a:extLst>
              <a:ext uri="{FF2B5EF4-FFF2-40B4-BE49-F238E27FC236}">
                <a16:creationId xmlns:a16="http://schemas.microsoft.com/office/drawing/2014/main" id="{8B86C5F6-B6D4-6A89-2697-2F2943325D7D}"/>
              </a:ext>
            </a:extLst>
          </p:cNvPr>
          <p:cNvPicPr>
            <a:picLocks noChangeAspect="1"/>
          </p:cNvPicPr>
          <p:nvPr/>
        </p:nvPicPr>
        <p:blipFill>
          <a:blip r:embed="rId3"/>
          <a:stretch>
            <a:fillRect/>
          </a:stretch>
        </p:blipFill>
        <p:spPr>
          <a:xfrm>
            <a:off x="645391" y="2748224"/>
            <a:ext cx="2425147" cy="2267231"/>
          </a:xfrm>
          <a:prstGeom prst="rect">
            <a:avLst/>
          </a:prstGeom>
        </p:spPr>
      </p:pic>
      <p:sp>
        <p:nvSpPr>
          <p:cNvPr id="10" name="TextBox 5">
            <a:extLst>
              <a:ext uri="{FF2B5EF4-FFF2-40B4-BE49-F238E27FC236}">
                <a16:creationId xmlns:a16="http://schemas.microsoft.com/office/drawing/2014/main" id="{9B7D3730-92A1-D757-66DB-B26D05CB405A}"/>
              </a:ext>
            </a:extLst>
          </p:cNvPr>
          <p:cNvSpPr txBox="1"/>
          <p:nvPr/>
        </p:nvSpPr>
        <p:spPr>
          <a:xfrm>
            <a:off x="3833916" y="391567"/>
            <a:ext cx="3968607" cy="743793"/>
          </a:xfrm>
          <a:prstGeom prst="rect">
            <a:avLst/>
          </a:prstGeom>
        </p:spPr>
        <p:txBody>
          <a:bodyPr wrap="square" lIns="0" tIns="0" rIns="0" bIns="0" rtlCol="0" anchor="t">
            <a:spAutoFit/>
          </a:bodyPr>
          <a:lstStyle/>
          <a:p>
            <a:pPr algn="ctr" defTabSz="609630">
              <a:lnSpc>
                <a:spcPts val="5770"/>
              </a:lnSpc>
            </a:pPr>
            <a:r>
              <a:rPr lang="en-US" sz="5444" b="1" spc="544" dirty="0">
                <a:solidFill>
                  <a:srgbClr val="FFFFFF"/>
                </a:solidFill>
                <a:latin typeface="League Spartan"/>
                <a:ea typeface="League Spartan"/>
                <a:cs typeface="League Spartan"/>
                <a:sym typeface="League Spartan"/>
              </a:rPr>
              <a:t>Company</a:t>
            </a:r>
          </a:p>
        </p:txBody>
      </p:sp>
      <p:sp>
        <p:nvSpPr>
          <p:cNvPr id="11" name="TextBox 6">
            <a:extLst>
              <a:ext uri="{FF2B5EF4-FFF2-40B4-BE49-F238E27FC236}">
                <a16:creationId xmlns:a16="http://schemas.microsoft.com/office/drawing/2014/main" id="{445345D8-649D-A578-FE55-0EE1E05BE7F5}"/>
              </a:ext>
            </a:extLst>
          </p:cNvPr>
          <p:cNvSpPr txBox="1"/>
          <p:nvPr/>
        </p:nvSpPr>
        <p:spPr>
          <a:xfrm>
            <a:off x="3497823" y="2138797"/>
            <a:ext cx="8271772" cy="2865528"/>
          </a:xfrm>
          <a:prstGeom prst="rect">
            <a:avLst/>
          </a:prstGeom>
        </p:spPr>
        <p:txBody>
          <a:bodyPr wrap="square" lIns="0" tIns="0" rIns="0" bIns="0" rtlCol="0" anchor="t">
            <a:spAutoFit/>
          </a:bodyPr>
          <a:lstStyle/>
          <a:p>
            <a:pPr algn="just">
              <a:lnSpc>
                <a:spcPct val="150000"/>
              </a:lnSpc>
            </a:pPr>
            <a:r>
              <a:rPr lang="en-IN" sz="1800" b="1" dirty="0">
                <a:solidFill>
                  <a:schemeClr val="bg1"/>
                </a:solidFill>
                <a:effectLst/>
                <a:latin typeface="+mj-lt"/>
                <a:ea typeface="Times New Roman" panose="02020603050405020304" pitchFamily="18" charset="0"/>
              </a:rPr>
              <a:t>MMS Solutions is a trusted smartphone repair and service centre with 6 outlets across Chennai, serving customers for over 10 years. We specialize in LG, OnePlus, Pixel, iQOO, and Nothing smartphones, offering fast, reliable, and affordable solutions. Our expert technicians handle screen replacements, battery fixes, software troubleshooting, and more, using genuine parts to ensure top-quality repairs.</a:t>
            </a:r>
          </a:p>
          <a:p>
            <a:pPr algn="just">
              <a:lnSpc>
                <a:spcPct val="150000"/>
              </a:lnSpc>
            </a:pPr>
            <a:r>
              <a:rPr lang="en-IN" sz="1800" b="1" dirty="0">
                <a:solidFill>
                  <a:schemeClr val="bg1"/>
                </a:solidFill>
                <a:effectLst/>
                <a:latin typeface="+mj-lt"/>
                <a:ea typeface="Times New Roman" panose="02020603050405020304" pitchFamily="18" charset="0"/>
              </a:rPr>
              <a:t>With a decade of experience, we are committed to quick service, expert repairs, and customer satisfaction, keeping your devices running at their best.</a:t>
            </a:r>
          </a:p>
        </p:txBody>
      </p:sp>
      <p:sp>
        <p:nvSpPr>
          <p:cNvPr id="15" name="TextBox 6">
            <a:extLst>
              <a:ext uri="{FF2B5EF4-FFF2-40B4-BE49-F238E27FC236}">
                <a16:creationId xmlns:a16="http://schemas.microsoft.com/office/drawing/2014/main" id="{46E3379A-16D7-1341-1FA2-71A9F1BAF411}"/>
              </a:ext>
            </a:extLst>
          </p:cNvPr>
          <p:cNvSpPr txBox="1"/>
          <p:nvPr/>
        </p:nvSpPr>
        <p:spPr>
          <a:xfrm>
            <a:off x="4068500" y="5317686"/>
            <a:ext cx="7130419" cy="1201676"/>
          </a:xfrm>
          <a:prstGeom prst="rect">
            <a:avLst/>
          </a:prstGeom>
        </p:spPr>
        <p:txBody>
          <a:bodyPr wrap="square" lIns="0" tIns="0" rIns="0" bIns="0" rtlCol="0" anchor="t">
            <a:spAutoFit/>
          </a:bodyPr>
          <a:lstStyle/>
          <a:p>
            <a:pPr algn="just">
              <a:lnSpc>
                <a:spcPct val="150000"/>
              </a:lnSpc>
            </a:pPr>
            <a:r>
              <a:rPr lang="en-IN" sz="1800" b="1" dirty="0">
                <a:solidFill>
                  <a:schemeClr val="tx2"/>
                </a:solidFill>
                <a:effectLst/>
                <a:latin typeface="+mj-lt"/>
                <a:ea typeface="Times New Roman" panose="02020603050405020304" pitchFamily="18" charset="0"/>
                <a:cs typeface="Poppins" panose="00000500000000000000" pitchFamily="2" charset="0"/>
              </a:rPr>
              <a:t>📍</a:t>
            </a:r>
            <a:r>
              <a:rPr lang="en-IN" sz="1800" b="1" dirty="0">
                <a:solidFill>
                  <a:schemeClr val="tx2"/>
                </a:solidFill>
                <a:effectLst/>
                <a:latin typeface="+mj-lt"/>
                <a:ea typeface="Times New Roman" panose="02020603050405020304" pitchFamily="18" charset="0"/>
              </a:rPr>
              <a:t> 6 Convenient Locations | </a:t>
            </a:r>
            <a:r>
              <a:rPr lang="en-IN" sz="1800" b="1" dirty="0">
                <a:solidFill>
                  <a:schemeClr val="tx2"/>
                </a:solidFill>
                <a:effectLst/>
                <a:latin typeface="+mj-lt"/>
                <a:ea typeface="Times New Roman" panose="02020603050405020304" pitchFamily="18" charset="0"/>
                <a:cs typeface="Poppins" panose="00000500000000000000" pitchFamily="2" charset="0"/>
              </a:rPr>
              <a:t>🔧</a:t>
            </a:r>
            <a:r>
              <a:rPr lang="en-IN" sz="1800" b="1" dirty="0">
                <a:solidFill>
                  <a:schemeClr val="tx2"/>
                </a:solidFill>
                <a:effectLst/>
                <a:latin typeface="+mj-lt"/>
                <a:ea typeface="Times New Roman" panose="02020603050405020304" pitchFamily="18" charset="0"/>
              </a:rPr>
              <a:t> 10+ Years of Expertise | </a:t>
            </a:r>
            <a:r>
              <a:rPr lang="en-IN" sz="1800" b="1" dirty="0">
                <a:solidFill>
                  <a:schemeClr val="tx2"/>
                </a:solidFill>
                <a:effectLst/>
                <a:latin typeface="+mj-lt"/>
                <a:ea typeface="Times New Roman" panose="02020603050405020304" pitchFamily="18" charset="0"/>
                <a:cs typeface="Poppins" panose="00000500000000000000" pitchFamily="2" charset="0"/>
              </a:rPr>
              <a:t>✅</a:t>
            </a:r>
            <a:r>
              <a:rPr lang="en-IN" sz="1800" b="1" dirty="0">
                <a:solidFill>
                  <a:schemeClr val="tx2"/>
                </a:solidFill>
                <a:effectLst/>
                <a:latin typeface="+mj-lt"/>
                <a:ea typeface="Times New Roman" panose="02020603050405020304" pitchFamily="18" charset="0"/>
              </a:rPr>
              <a:t> Genuine Parts</a:t>
            </a:r>
          </a:p>
          <a:p>
            <a:pPr>
              <a:lnSpc>
                <a:spcPct val="150000"/>
              </a:lnSpc>
            </a:pPr>
            <a:r>
              <a:rPr lang="en-IN" sz="1800" dirty="0">
                <a:solidFill>
                  <a:schemeClr val="tx2"/>
                </a:solidFill>
                <a:effectLst/>
                <a:latin typeface="+mj-lt"/>
                <a:ea typeface="Times New Roman" panose="02020603050405020304" pitchFamily="18" charset="0"/>
                <a:cs typeface="Segoe UI Emoji" panose="020B0502040204020203" pitchFamily="34" charset="0"/>
              </a:rPr>
              <a:t>📧 </a:t>
            </a:r>
            <a:r>
              <a:rPr lang="en-IN" sz="1800" b="1" dirty="0">
                <a:solidFill>
                  <a:schemeClr val="tx2"/>
                </a:solidFill>
                <a:effectLst/>
                <a:latin typeface="+mj-lt"/>
                <a:ea typeface="Times New Roman" panose="02020603050405020304" pitchFamily="18" charset="0"/>
              </a:rPr>
              <a:t>For Support: support@mmsservice.in</a:t>
            </a:r>
            <a:br>
              <a:rPr lang="en-IN" sz="1800" dirty="0">
                <a:solidFill>
                  <a:schemeClr val="tx2"/>
                </a:solidFill>
                <a:effectLst/>
                <a:latin typeface="+mj-lt"/>
                <a:ea typeface="Times New Roman" panose="02020603050405020304" pitchFamily="18" charset="0"/>
              </a:rPr>
            </a:br>
            <a:r>
              <a:rPr lang="en-IN" sz="1800" dirty="0">
                <a:solidFill>
                  <a:schemeClr val="tx2"/>
                </a:solidFill>
                <a:effectLst/>
                <a:latin typeface="+mj-lt"/>
                <a:ea typeface="Times New Roman" panose="02020603050405020304" pitchFamily="18" charset="0"/>
                <a:cs typeface="Segoe UI Emoji" panose="020B0502040204020203" pitchFamily="34" charset="0"/>
              </a:rPr>
              <a:t>🌐</a:t>
            </a:r>
            <a:r>
              <a:rPr lang="en-IN" sz="1800" dirty="0">
                <a:solidFill>
                  <a:schemeClr val="tx2"/>
                </a:solidFill>
                <a:effectLst/>
                <a:latin typeface="+mj-lt"/>
                <a:ea typeface="Times New Roman" panose="02020603050405020304" pitchFamily="18" charset="0"/>
              </a:rPr>
              <a:t> </a:t>
            </a:r>
            <a:r>
              <a:rPr lang="en-IN" sz="1800" b="1" dirty="0">
                <a:solidFill>
                  <a:schemeClr val="tx2"/>
                </a:solidFill>
                <a:effectLst/>
                <a:latin typeface="+mj-lt"/>
                <a:ea typeface="Times New Roman" panose="02020603050405020304" pitchFamily="18" charset="0"/>
              </a:rPr>
              <a:t>For More Information:</a:t>
            </a:r>
            <a:r>
              <a:rPr lang="en-IN" sz="1800" dirty="0">
                <a:solidFill>
                  <a:schemeClr val="tx2"/>
                </a:solidFill>
                <a:effectLst/>
                <a:latin typeface="+mj-lt"/>
                <a:ea typeface="Times New Roman" panose="02020603050405020304" pitchFamily="18" charset="0"/>
              </a:rPr>
              <a:t> </a:t>
            </a:r>
            <a:r>
              <a:rPr lang="en-IN" sz="1800" b="1" u="sng" dirty="0">
                <a:solidFill>
                  <a:schemeClr val="tx2"/>
                </a:solidFill>
                <a:effectLst/>
                <a:latin typeface="+mj-lt"/>
                <a:ea typeface="Times New Roman" panose="02020603050405020304" pitchFamily="18" charset="0"/>
                <a:hlinkClick r:id="rId4">
                  <a:extLst>
                    <a:ext uri="{A12FA001-AC4F-418D-AE19-62706E023703}">
                      <ahyp:hlinkClr xmlns:ahyp="http://schemas.microsoft.com/office/drawing/2018/hyperlinkcolor" val="tx"/>
                    </a:ext>
                  </a:extLst>
                </a:hlinkClick>
              </a:rPr>
              <a:t>www.mmsservice.in</a:t>
            </a:r>
            <a:endParaRPr lang="en-IN" sz="1800" b="1" dirty="0">
              <a:solidFill>
                <a:schemeClr val="tx2"/>
              </a:solidFill>
              <a:effectLst/>
              <a:latin typeface="+mj-lt"/>
              <a:ea typeface="Times New Roman" panose="02020603050405020304" pitchFamily="18" charset="0"/>
            </a:endParaRPr>
          </a:p>
        </p:txBody>
      </p:sp>
      <p:sp>
        <p:nvSpPr>
          <p:cNvPr id="16" name="TextBox 6">
            <a:extLst>
              <a:ext uri="{FF2B5EF4-FFF2-40B4-BE49-F238E27FC236}">
                <a16:creationId xmlns:a16="http://schemas.microsoft.com/office/drawing/2014/main" id="{5D4E5776-25F4-8347-EE5C-977696F9440B}"/>
              </a:ext>
            </a:extLst>
          </p:cNvPr>
          <p:cNvSpPr txBox="1"/>
          <p:nvPr/>
        </p:nvSpPr>
        <p:spPr>
          <a:xfrm>
            <a:off x="1755638" y="1297793"/>
            <a:ext cx="8680726" cy="501676"/>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en-IN" sz="2000" b="1" dirty="0">
                <a:solidFill>
                  <a:schemeClr val="bg1"/>
                </a:solidFill>
                <a:effectLst/>
                <a:latin typeface="Times New Roman" panose="02020603050405020304" pitchFamily="18" charset="0"/>
                <a:ea typeface="Times New Roman" panose="02020603050405020304" pitchFamily="18" charset="0"/>
              </a:rPr>
              <a:t> </a:t>
            </a:r>
            <a:r>
              <a:rPr lang="en-IN" sz="24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MMS Solutions – Expert Smartphone Repair &amp; Service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534912" y="254091"/>
            <a:ext cx="112217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642541" y="287846"/>
            <a:ext cx="101454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Brands</a:t>
            </a:r>
          </a:p>
        </p:txBody>
      </p:sp>
      <p:pic>
        <p:nvPicPr>
          <p:cNvPr id="3" name="Picture 2">
            <a:extLst>
              <a:ext uri="{FF2B5EF4-FFF2-40B4-BE49-F238E27FC236}">
                <a16:creationId xmlns:a16="http://schemas.microsoft.com/office/drawing/2014/main" id="{775049C6-0C06-9F0F-E031-24615306C2C1}"/>
              </a:ext>
            </a:extLst>
          </p:cNvPr>
          <p:cNvPicPr>
            <a:picLocks noChangeAspect="1"/>
          </p:cNvPicPr>
          <p:nvPr/>
        </p:nvPicPr>
        <p:blipFill>
          <a:blip r:embed="rId3"/>
          <a:stretch>
            <a:fillRect/>
          </a:stretch>
        </p:blipFill>
        <p:spPr>
          <a:xfrm>
            <a:off x="2581077" y="1233377"/>
            <a:ext cx="7029846" cy="5324475"/>
          </a:xfrm>
          <a:prstGeom prst="rect">
            <a:avLst/>
          </a:prstGeom>
        </p:spPr>
      </p:pic>
    </p:spTree>
    <p:extLst>
      <p:ext uri="{BB962C8B-B14F-4D97-AF65-F5344CB8AC3E}">
        <p14:creationId xmlns:p14="http://schemas.microsoft.com/office/powerpoint/2010/main" val="2467633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180152" y="322664"/>
            <a:ext cx="1347258"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287780" y="356419"/>
            <a:ext cx="112240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Services</a:t>
            </a:r>
          </a:p>
        </p:txBody>
      </p:sp>
      <p:pic>
        <p:nvPicPr>
          <p:cNvPr id="3" name="Picture 2">
            <a:extLst>
              <a:ext uri="{FF2B5EF4-FFF2-40B4-BE49-F238E27FC236}">
                <a16:creationId xmlns:a16="http://schemas.microsoft.com/office/drawing/2014/main" id="{772C7A17-3728-EBA4-3910-835922BDC0F2}"/>
              </a:ext>
            </a:extLst>
          </p:cNvPr>
          <p:cNvPicPr>
            <a:picLocks noChangeAspect="1"/>
          </p:cNvPicPr>
          <p:nvPr/>
        </p:nvPicPr>
        <p:blipFill>
          <a:blip r:embed="rId3"/>
          <a:stretch>
            <a:fillRect/>
          </a:stretch>
        </p:blipFill>
        <p:spPr>
          <a:xfrm>
            <a:off x="995363" y="1015181"/>
            <a:ext cx="10201275" cy="5486400"/>
          </a:xfrm>
          <a:prstGeom prst="rect">
            <a:avLst/>
          </a:prstGeom>
        </p:spPr>
      </p:pic>
    </p:spTree>
    <p:extLst>
      <p:ext uri="{BB962C8B-B14F-4D97-AF65-F5344CB8AC3E}">
        <p14:creationId xmlns:p14="http://schemas.microsoft.com/office/powerpoint/2010/main" val="1836137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152017" y="322664"/>
            <a:ext cx="1473867"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259645" y="356419"/>
            <a:ext cx="1366239"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S</a:t>
            </a:r>
            <a:r>
              <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trengths</a:t>
            </a:r>
            <a:endPar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endParaRPr>
          </a:p>
        </p:txBody>
      </p:sp>
      <p:pic>
        <p:nvPicPr>
          <p:cNvPr id="3" name="Picture 2">
            <a:extLst>
              <a:ext uri="{FF2B5EF4-FFF2-40B4-BE49-F238E27FC236}">
                <a16:creationId xmlns:a16="http://schemas.microsoft.com/office/drawing/2014/main" id="{DA68A89C-0702-CC14-1BF7-0EA79C621328}"/>
              </a:ext>
            </a:extLst>
          </p:cNvPr>
          <p:cNvPicPr>
            <a:picLocks noChangeAspect="1"/>
          </p:cNvPicPr>
          <p:nvPr/>
        </p:nvPicPr>
        <p:blipFill>
          <a:blip r:embed="rId3"/>
          <a:stretch>
            <a:fillRect/>
          </a:stretch>
        </p:blipFill>
        <p:spPr>
          <a:xfrm>
            <a:off x="672904" y="2006948"/>
            <a:ext cx="10846191" cy="3350542"/>
          </a:xfrm>
          <a:prstGeom prst="rect">
            <a:avLst/>
          </a:prstGeom>
        </p:spPr>
      </p:pic>
    </p:spTree>
    <p:extLst>
      <p:ext uri="{BB962C8B-B14F-4D97-AF65-F5344CB8AC3E}">
        <p14:creationId xmlns:p14="http://schemas.microsoft.com/office/powerpoint/2010/main" val="1688089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058231" y="272042"/>
            <a:ext cx="1272231"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237148" y="306443"/>
            <a:ext cx="96743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Outlets</a:t>
            </a:r>
          </a:p>
        </p:txBody>
      </p:sp>
      <p:pic>
        <p:nvPicPr>
          <p:cNvPr id="3" name="Picture 2">
            <a:extLst>
              <a:ext uri="{FF2B5EF4-FFF2-40B4-BE49-F238E27FC236}">
                <a16:creationId xmlns:a16="http://schemas.microsoft.com/office/drawing/2014/main" id="{9C26132B-3DE1-9A6E-1019-70B78D7D758D}"/>
              </a:ext>
            </a:extLst>
          </p:cNvPr>
          <p:cNvPicPr>
            <a:picLocks noChangeAspect="1"/>
          </p:cNvPicPr>
          <p:nvPr/>
        </p:nvPicPr>
        <p:blipFill>
          <a:blip r:embed="rId3"/>
          <a:stretch>
            <a:fillRect/>
          </a:stretch>
        </p:blipFill>
        <p:spPr>
          <a:xfrm>
            <a:off x="876301" y="1375783"/>
            <a:ext cx="10439400" cy="5210175"/>
          </a:xfrm>
          <a:prstGeom prst="rect">
            <a:avLst/>
          </a:prstGeom>
        </p:spPr>
      </p:pic>
    </p:spTree>
    <p:extLst>
      <p:ext uri="{BB962C8B-B14F-4D97-AF65-F5344CB8AC3E}">
        <p14:creationId xmlns:p14="http://schemas.microsoft.com/office/powerpoint/2010/main" val="647090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081363" y="308596"/>
            <a:ext cx="392164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188991" y="342351"/>
            <a:ext cx="381401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Contact Numbers for Outlets</a:t>
            </a:r>
          </a:p>
        </p:txBody>
      </p:sp>
      <p:pic>
        <p:nvPicPr>
          <p:cNvPr id="10" name="Picture 9">
            <a:extLst>
              <a:ext uri="{FF2B5EF4-FFF2-40B4-BE49-F238E27FC236}">
                <a16:creationId xmlns:a16="http://schemas.microsoft.com/office/drawing/2014/main" id="{266C2CF1-406A-1797-1D5D-B0FEB1C071A3}"/>
              </a:ext>
            </a:extLst>
          </p:cNvPr>
          <p:cNvPicPr>
            <a:picLocks noChangeAspect="1"/>
          </p:cNvPicPr>
          <p:nvPr/>
        </p:nvPicPr>
        <p:blipFill>
          <a:blip r:embed="rId3"/>
          <a:stretch>
            <a:fillRect/>
          </a:stretch>
        </p:blipFill>
        <p:spPr>
          <a:xfrm>
            <a:off x="2152925" y="2070887"/>
            <a:ext cx="7778520" cy="3439404"/>
          </a:xfrm>
          <a:prstGeom prst="rect">
            <a:avLst/>
          </a:prstGeom>
        </p:spPr>
      </p:pic>
    </p:spTree>
    <p:extLst>
      <p:ext uri="{BB962C8B-B14F-4D97-AF65-F5344CB8AC3E}">
        <p14:creationId xmlns:p14="http://schemas.microsoft.com/office/powerpoint/2010/main" val="2152212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4423569"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387569" y="685800"/>
            <a:ext cx="2854947" cy="5486400"/>
          </a:xfrm>
          <a:custGeom>
            <a:avLst/>
            <a:gdLst/>
            <a:ahLst/>
            <a:cxnLst/>
            <a:rect l="l" t="t" r="r" b="b"/>
            <a:pathLst>
              <a:path w="4282420" h="8229600">
                <a:moveTo>
                  <a:pt x="0" y="0"/>
                </a:moveTo>
                <a:lnTo>
                  <a:pt x="4282420" y="0"/>
                </a:lnTo>
                <a:lnTo>
                  <a:pt x="4282420" y="8229600"/>
                </a:lnTo>
                <a:lnTo>
                  <a:pt x="0" y="8229600"/>
                </a:lnTo>
                <a:lnTo>
                  <a:pt x="0" y="0"/>
                </a:lnTo>
                <a:close/>
              </a:path>
            </a:pathLst>
          </a:custGeom>
          <a:blipFill>
            <a:blip r:embed="rId4"/>
            <a:stretch>
              <a:fillRect/>
            </a:stretch>
          </a:blipFill>
        </p:spPr>
      </p:sp>
      <p:sp>
        <p:nvSpPr>
          <p:cNvPr id="4" name="Freeform 4"/>
          <p:cNvSpPr/>
          <p:nvPr/>
        </p:nvSpPr>
        <p:spPr>
          <a:xfrm flipH="1">
            <a:off x="0" y="685800"/>
            <a:ext cx="2854947" cy="5486400"/>
          </a:xfrm>
          <a:custGeom>
            <a:avLst/>
            <a:gdLst/>
            <a:ahLst/>
            <a:cxnLst/>
            <a:rect l="l" t="t" r="r" b="b"/>
            <a:pathLst>
              <a:path w="4282420" h="8229600">
                <a:moveTo>
                  <a:pt x="4282420" y="0"/>
                </a:moveTo>
                <a:lnTo>
                  <a:pt x="0" y="0"/>
                </a:lnTo>
                <a:lnTo>
                  <a:pt x="0" y="8229600"/>
                </a:lnTo>
                <a:lnTo>
                  <a:pt x="4282420" y="8229600"/>
                </a:lnTo>
                <a:lnTo>
                  <a:pt x="4282420" y="0"/>
                </a:lnTo>
                <a:close/>
              </a:path>
            </a:pathLst>
          </a:custGeom>
          <a:blipFill>
            <a:blip r:embed="rId4"/>
            <a:stretch>
              <a:fillRect/>
            </a:stretch>
          </a:blipFill>
        </p:spPr>
      </p:sp>
      <p:sp>
        <p:nvSpPr>
          <p:cNvPr id="5" name="TextBox 5"/>
          <p:cNvSpPr txBox="1"/>
          <p:nvPr/>
        </p:nvSpPr>
        <p:spPr>
          <a:xfrm>
            <a:off x="2945132" y="2488738"/>
            <a:ext cx="6301735" cy="1015663"/>
          </a:xfrm>
          <a:prstGeom prst="rect">
            <a:avLst/>
          </a:prstGeom>
        </p:spPr>
        <p:txBody>
          <a:bodyPr wrap="square" lIns="0" tIns="0" rIns="0" bIns="0" rtlCol="0" anchor="t">
            <a:spAutoFit/>
          </a:bodyPr>
          <a:lstStyle/>
          <a:p>
            <a:pPr algn="ctr" defTabSz="609630"/>
            <a:r>
              <a:rPr lang="en-US" sz="6600" b="1" spc="829" dirty="0">
                <a:solidFill>
                  <a:srgbClr val="FFFFFF"/>
                </a:solidFill>
                <a:latin typeface="Poppins" panose="00000500000000000000" pitchFamily="2" charset="0"/>
                <a:ea typeface="League Spartan"/>
                <a:cs typeface="Poppins" panose="00000500000000000000" pitchFamily="2" charset="0"/>
                <a:sym typeface="League Spartan"/>
              </a:rPr>
              <a:t>THANK YOU</a:t>
            </a:r>
          </a:p>
        </p:txBody>
      </p:sp>
      <p:sp>
        <p:nvSpPr>
          <p:cNvPr id="6" name="Freeform 6"/>
          <p:cNvSpPr/>
          <p:nvPr/>
        </p:nvSpPr>
        <p:spPr>
          <a:xfrm>
            <a:off x="0"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8847137"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5498882" y="4081398"/>
            <a:ext cx="4615844" cy="430887"/>
          </a:xfrm>
          <a:prstGeom prst="rect">
            <a:avLst/>
          </a:prstGeom>
        </p:spPr>
        <p:txBody>
          <a:bodyPr wrap="square" lIns="0" tIns="0" rIns="0" bIns="0" rtlCol="0" anchor="t">
            <a:spAutoFit/>
          </a:bodyPr>
          <a:lstStyle/>
          <a:p>
            <a:pPr marL="0" lvl="0" indent="0" algn="l">
              <a:spcBef>
                <a:spcPct val="0"/>
              </a:spcBef>
            </a:pPr>
            <a:r>
              <a:rPr lang="en-US" sz="2800" b="1" dirty="0">
                <a:solidFill>
                  <a:schemeClr val="bg1"/>
                </a:solidFill>
                <a:latin typeface="Calibri" panose="020F0502020204030204" pitchFamily="34" charset="0"/>
                <a:cs typeface="Calibri" panose="020F0502020204030204" pitchFamily="34" charset="0"/>
                <a:sym typeface="Quattrocento"/>
              </a:rPr>
              <a:t>Thambidurai Sundaramoorthy</a:t>
            </a:r>
          </a:p>
        </p:txBody>
      </p:sp>
      <p:sp>
        <p:nvSpPr>
          <p:cNvPr id="11" name="Freeform 11"/>
          <p:cNvSpPr/>
          <p:nvPr/>
        </p:nvSpPr>
        <p:spPr>
          <a:xfrm>
            <a:off x="5504949" y="4740480"/>
            <a:ext cx="501100" cy="369332"/>
          </a:xfrm>
          <a:custGeom>
            <a:avLst/>
            <a:gdLst/>
            <a:ahLst/>
            <a:cxnLst/>
            <a:rect l="l" t="t" r="r" b="b"/>
            <a:pathLst>
              <a:path w="313064" h="313064">
                <a:moveTo>
                  <a:pt x="0" y="0"/>
                </a:moveTo>
                <a:lnTo>
                  <a:pt x="313064" y="0"/>
                </a:lnTo>
                <a:lnTo>
                  <a:pt x="313064" y="313064"/>
                </a:lnTo>
                <a:lnTo>
                  <a:pt x="0" y="3130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6143104" y="4855960"/>
            <a:ext cx="3751632" cy="239040"/>
          </a:xfrm>
          <a:prstGeom prst="rect">
            <a:avLst/>
          </a:prstGeom>
        </p:spPr>
        <p:txBody>
          <a:bodyPr wrap="square" lIns="0" tIns="0" rIns="0" bIns="0" rtlCol="0" anchor="t">
            <a:spAutoFit/>
          </a:bodyPr>
          <a:lstStyle/>
          <a:p>
            <a:pPr defTabSz="609630">
              <a:lnSpc>
                <a:spcPts val="1464"/>
              </a:lnSpc>
            </a:pPr>
            <a:r>
              <a:rPr lang="en-US" sz="2800" b="1" spc="138" dirty="0">
                <a:solidFill>
                  <a:srgbClr val="FFFFFF"/>
                </a:solidFill>
                <a:latin typeface="+mj-lt"/>
                <a:ea typeface="Arimo"/>
                <a:cs typeface="Arimo"/>
                <a:sym typeface="Arimo"/>
              </a:rPr>
              <a:t>stdurai95@gmail.com</a:t>
            </a:r>
          </a:p>
        </p:txBody>
      </p:sp>
      <p:pic>
        <p:nvPicPr>
          <p:cNvPr id="14" name="Picture 13">
            <a:extLst>
              <a:ext uri="{FF2B5EF4-FFF2-40B4-BE49-F238E27FC236}">
                <a16:creationId xmlns:a16="http://schemas.microsoft.com/office/drawing/2014/main" id="{35C1AA23-C2AB-8C26-8DBE-FF0A930F33A5}"/>
              </a:ext>
            </a:extLst>
          </p:cNvPr>
          <p:cNvPicPr>
            <a:picLocks noChangeAspect="1"/>
          </p:cNvPicPr>
          <p:nvPr/>
        </p:nvPicPr>
        <p:blipFill>
          <a:blip r:embed="rId7">
            <a:duotone>
              <a:schemeClr val="accent1">
                <a:shade val="45000"/>
                <a:satMod val="135000"/>
              </a:schemeClr>
              <a:prstClr val="white"/>
            </a:duotone>
          </a:blip>
          <a:stretch>
            <a:fillRect/>
          </a:stretch>
        </p:blipFill>
        <p:spPr>
          <a:xfrm>
            <a:off x="5082773" y="275181"/>
            <a:ext cx="1552575" cy="13811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1884195" y="1458161"/>
            <a:ext cx="8423610" cy="2213507"/>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696565" y="390056"/>
            <a:ext cx="8798871"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Website Audit Report</a:t>
            </a:r>
          </a:p>
        </p:txBody>
      </p:sp>
      <p:sp>
        <p:nvSpPr>
          <p:cNvPr id="15" name="TextBox 6">
            <a:extLst>
              <a:ext uri="{FF2B5EF4-FFF2-40B4-BE49-F238E27FC236}">
                <a16:creationId xmlns:a16="http://schemas.microsoft.com/office/drawing/2014/main" id="{46E3379A-16D7-1341-1FA2-71A9F1BAF411}"/>
              </a:ext>
            </a:extLst>
          </p:cNvPr>
          <p:cNvSpPr txBox="1"/>
          <p:nvPr/>
        </p:nvSpPr>
        <p:spPr>
          <a:xfrm>
            <a:off x="2039877" y="2162847"/>
            <a:ext cx="8423610" cy="1203535"/>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Home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3"/>
              </a:rPr>
              <a:t>https://www.mmsservice.in/</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Brands/LG Smartphones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4"/>
              </a:rPr>
              <a:t>https://www.mmsservice.in/lg-smartphone.php</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algn="just">
              <a:lnSpc>
                <a:spcPct val="150000"/>
              </a:lnSpc>
            </a:pP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Services/LG Service Center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5"/>
              </a:rPr>
              <a:t>https://www.mmsservice.in/lg-mobile-service-center.php</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p:txBody>
      </p:sp>
      <p:sp>
        <p:nvSpPr>
          <p:cNvPr id="17" name="TextBox 6">
            <a:extLst>
              <a:ext uri="{FF2B5EF4-FFF2-40B4-BE49-F238E27FC236}">
                <a16:creationId xmlns:a16="http://schemas.microsoft.com/office/drawing/2014/main" id="{5AF7B573-B072-3EDB-4D31-D4AAFE3B18DC}"/>
              </a:ext>
            </a:extLst>
          </p:cNvPr>
          <p:cNvSpPr txBox="1"/>
          <p:nvPr/>
        </p:nvSpPr>
        <p:spPr>
          <a:xfrm>
            <a:off x="4727916" y="1567075"/>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Audited Web Pages</a:t>
            </a:r>
          </a:p>
        </p:txBody>
      </p:sp>
      <p:grpSp>
        <p:nvGrpSpPr>
          <p:cNvPr id="18" name="Group 4">
            <a:extLst>
              <a:ext uri="{FF2B5EF4-FFF2-40B4-BE49-F238E27FC236}">
                <a16:creationId xmlns:a16="http://schemas.microsoft.com/office/drawing/2014/main" id="{4A21D37B-87DD-FE62-92F1-0E055E827FD2}"/>
              </a:ext>
            </a:extLst>
          </p:cNvPr>
          <p:cNvGrpSpPr/>
          <p:nvPr/>
        </p:nvGrpSpPr>
        <p:grpSpPr>
          <a:xfrm>
            <a:off x="1884195" y="3860310"/>
            <a:ext cx="8423610" cy="2765573"/>
            <a:chOff x="0" y="0"/>
            <a:chExt cx="2186727" cy="545838"/>
          </a:xfrm>
        </p:grpSpPr>
        <p:sp>
          <p:nvSpPr>
            <p:cNvPr id="19" name="Freeform 5">
              <a:extLst>
                <a:ext uri="{FF2B5EF4-FFF2-40B4-BE49-F238E27FC236}">
                  <a16:creationId xmlns:a16="http://schemas.microsoft.com/office/drawing/2014/main" id="{7298FD6A-5DD3-0CD5-6999-01F67A601DC3}"/>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0" name="TextBox 6">
              <a:extLst>
                <a:ext uri="{FF2B5EF4-FFF2-40B4-BE49-F238E27FC236}">
                  <a16:creationId xmlns:a16="http://schemas.microsoft.com/office/drawing/2014/main" id="{FDC5ADFF-49A9-80C4-C935-1A3DEC5B620A}"/>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TextBox 6">
            <a:extLst>
              <a:ext uri="{FF2B5EF4-FFF2-40B4-BE49-F238E27FC236}">
                <a16:creationId xmlns:a16="http://schemas.microsoft.com/office/drawing/2014/main" id="{00F03240-F14D-990A-3EF0-E79B73CFB7BC}"/>
              </a:ext>
            </a:extLst>
          </p:cNvPr>
          <p:cNvSpPr txBox="1"/>
          <p:nvPr/>
        </p:nvSpPr>
        <p:spPr>
          <a:xfrm>
            <a:off x="2458943" y="4277699"/>
            <a:ext cx="7210215" cy="2034531"/>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1F497D"/>
                </a:solidFill>
                <a:effectLst/>
                <a:uLnTx/>
                <a:uFillTx/>
                <a:ea typeface="Times New Roman" panose="02020603050405020304" pitchFamily="18" charset="0"/>
                <a:cs typeface="+mn-cs"/>
              </a:rPr>
              <a:t>PageSpeed Insights – </a:t>
            </a:r>
            <a:r>
              <a:rPr kumimoji="0" lang="en-IN" sz="1800" b="1" i="0" u="none" strike="noStrike" kern="1200" cap="none" spc="0" normalizeH="0" baseline="0" noProof="0" dirty="0">
                <a:ln>
                  <a:noFill/>
                </a:ln>
                <a:solidFill>
                  <a:srgbClr val="1F497D"/>
                </a:solidFill>
                <a:effectLst/>
                <a:uLnTx/>
                <a:uFillTx/>
                <a:ea typeface="Times New Roman" panose="02020603050405020304" pitchFamily="18" charset="0"/>
                <a:cs typeface="+mn-cs"/>
                <a:hlinkClick r:id="rId6"/>
              </a:rPr>
              <a:t>https://pagespeed.web.dev/</a:t>
            </a:r>
            <a:endParaRPr kumimoji="0" lang="en-IN" sz="1800" b="1" i="0" u="none" strike="noStrike" kern="1200" cap="none" spc="0" normalizeH="0" baseline="0" noProof="0" dirty="0">
              <a:ln>
                <a:noFill/>
              </a:ln>
              <a:solidFill>
                <a:srgbClr val="1F497D"/>
              </a:solidFill>
              <a:effectLst/>
              <a:uLnTx/>
              <a:uFillTx/>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sz="1800" b="1" dirty="0">
                <a:solidFill>
                  <a:srgbClr val="1F497D"/>
                </a:solidFill>
              </a:rPr>
              <a:t>Responsive Website Design Tester – </a:t>
            </a:r>
            <a:r>
              <a:rPr lang="en-IN" sz="1800" b="1" dirty="0">
                <a:solidFill>
                  <a:srgbClr val="1F497D"/>
                </a:solidFill>
                <a:hlinkClick r:id="rId7"/>
              </a:rPr>
              <a:t>https://responsivedesignchecker.com/</a:t>
            </a:r>
            <a:endParaRPr lang="en-IN" sz="1800" b="1" dirty="0">
              <a:solidFill>
                <a:srgbClr val="1F497D"/>
              </a:solidFill>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sz="1800" b="1" dirty="0">
                <a:solidFill>
                  <a:srgbClr val="1F497D"/>
                </a:solidFill>
              </a:rPr>
              <a:t>Hemingway Editor - </a:t>
            </a:r>
            <a:r>
              <a:rPr lang="en-IN" sz="1800" b="1" dirty="0">
                <a:solidFill>
                  <a:srgbClr val="1F497D"/>
                </a:solidFill>
                <a:hlinkClick r:id="rId8"/>
              </a:rPr>
              <a:t>https://hemingwayapp.com/</a:t>
            </a:r>
            <a:endParaRPr lang="en-IN" sz="1800" b="1" dirty="0">
              <a:solidFill>
                <a:srgbClr val="1F497D"/>
              </a:solidFill>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b="1" dirty="0">
                <a:solidFill>
                  <a:srgbClr val="1F497D"/>
                </a:solidFill>
              </a:rPr>
              <a:t>Pro Free Host - </a:t>
            </a:r>
            <a:r>
              <a:rPr lang="en-IN" b="1" dirty="0">
                <a:solidFill>
                  <a:srgbClr val="1F497D"/>
                </a:solidFill>
                <a:hlinkClick r:id="rId9"/>
              </a:rPr>
              <a:t>https://profreehost.com/</a:t>
            </a:r>
            <a:endParaRPr lang="en-IN" b="1" dirty="0">
              <a:solidFill>
                <a:srgbClr val="1F497D"/>
              </a:solidFill>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b="1" dirty="0">
                <a:solidFill>
                  <a:srgbClr val="1F497D"/>
                </a:solidFill>
              </a:rPr>
              <a:t>Wordpress within Pro Free Host and Google Search Console</a:t>
            </a:r>
          </a:p>
        </p:txBody>
      </p:sp>
      <p:sp>
        <p:nvSpPr>
          <p:cNvPr id="22" name="TextBox 6">
            <a:extLst>
              <a:ext uri="{FF2B5EF4-FFF2-40B4-BE49-F238E27FC236}">
                <a16:creationId xmlns:a16="http://schemas.microsoft.com/office/drawing/2014/main" id="{B3601780-088E-A99F-3013-DBC9502F3438}"/>
              </a:ext>
            </a:extLst>
          </p:cNvPr>
          <p:cNvSpPr txBox="1"/>
          <p:nvPr/>
        </p:nvSpPr>
        <p:spPr>
          <a:xfrm>
            <a:off x="5313922" y="3859636"/>
            <a:ext cx="150025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Tools Used</a:t>
            </a:r>
          </a:p>
        </p:txBody>
      </p:sp>
    </p:spTree>
    <p:extLst>
      <p:ext uri="{BB962C8B-B14F-4D97-AF65-F5344CB8AC3E}">
        <p14:creationId xmlns:p14="http://schemas.microsoft.com/office/powerpoint/2010/main" val="970217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2759144" y="390056"/>
            <a:ext cx="6673712"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Home Web Page</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13261D41-A8E2-0B47-B9A2-AABF2B895F84}"/>
              </a:ext>
            </a:extLst>
          </p:cNvPr>
          <p:cNvPicPr>
            <a:picLocks noChangeAspect="1"/>
          </p:cNvPicPr>
          <p:nvPr/>
        </p:nvPicPr>
        <p:blipFill>
          <a:blip r:embed="rId3"/>
          <a:stretch>
            <a:fillRect/>
          </a:stretch>
        </p:blipFill>
        <p:spPr>
          <a:xfrm>
            <a:off x="5391150" y="2146802"/>
            <a:ext cx="1409700" cy="1304925"/>
          </a:xfrm>
          <a:prstGeom prst="rect">
            <a:avLst/>
          </a:prstGeom>
        </p:spPr>
      </p:pic>
      <p:pic>
        <p:nvPicPr>
          <p:cNvPr id="3" name="Picture 2">
            <a:extLst>
              <a:ext uri="{FF2B5EF4-FFF2-40B4-BE49-F238E27FC236}">
                <a16:creationId xmlns:a16="http://schemas.microsoft.com/office/drawing/2014/main" id="{846EF04D-5157-2756-1559-9E6A57820487}"/>
              </a:ext>
            </a:extLst>
          </p:cNvPr>
          <p:cNvPicPr>
            <a:picLocks noChangeAspect="1"/>
          </p:cNvPicPr>
          <p:nvPr/>
        </p:nvPicPr>
        <p:blipFill>
          <a:blip r:embed="rId4"/>
          <a:stretch>
            <a:fillRect/>
          </a:stretch>
        </p:blipFill>
        <p:spPr>
          <a:xfrm>
            <a:off x="1764361" y="3479347"/>
            <a:ext cx="8663278" cy="2893093"/>
          </a:xfrm>
          <a:prstGeom prst="rect">
            <a:avLst/>
          </a:prstGeom>
        </p:spPr>
      </p:pic>
      <p:grpSp>
        <p:nvGrpSpPr>
          <p:cNvPr id="30" name="Group 4">
            <a:extLst>
              <a:ext uri="{FF2B5EF4-FFF2-40B4-BE49-F238E27FC236}">
                <a16:creationId xmlns:a16="http://schemas.microsoft.com/office/drawing/2014/main" id="{B228254C-C925-528A-9F35-4E66CE694296}"/>
              </a:ext>
            </a:extLst>
          </p:cNvPr>
          <p:cNvGrpSpPr/>
          <p:nvPr/>
        </p:nvGrpSpPr>
        <p:grpSpPr>
          <a:xfrm>
            <a:off x="774315" y="1297625"/>
            <a:ext cx="4645979"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451513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spTree>
    <p:extLst>
      <p:ext uri="{BB962C8B-B14F-4D97-AF65-F5344CB8AC3E}">
        <p14:creationId xmlns:p14="http://schemas.microsoft.com/office/powerpoint/2010/main" val="3414544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2759144" y="390056"/>
            <a:ext cx="6673712"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Home Web Page</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4">
            <a:extLst>
              <a:ext uri="{FF2B5EF4-FFF2-40B4-BE49-F238E27FC236}">
                <a16:creationId xmlns:a16="http://schemas.microsoft.com/office/drawing/2014/main" id="{7FA867CB-EA8E-E3B6-C0DF-7EDB28EA1062}"/>
              </a:ext>
            </a:extLst>
          </p:cNvPr>
          <p:cNvGrpSpPr/>
          <p:nvPr/>
        </p:nvGrpSpPr>
        <p:grpSpPr>
          <a:xfrm>
            <a:off x="774315" y="1297625"/>
            <a:ext cx="4515137" cy="580183"/>
            <a:chOff x="0" y="0"/>
            <a:chExt cx="2186727" cy="545838"/>
          </a:xfrm>
        </p:grpSpPr>
        <p:sp>
          <p:nvSpPr>
            <p:cNvPr id="27" name="Freeform 5">
              <a:extLst>
                <a:ext uri="{FF2B5EF4-FFF2-40B4-BE49-F238E27FC236}">
                  <a16:creationId xmlns:a16="http://schemas.microsoft.com/office/drawing/2014/main" id="{9D75312E-3A78-B5FD-91DB-498FCAFAB3C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8" name="TextBox 6">
              <a:extLst>
                <a:ext uri="{FF2B5EF4-FFF2-40B4-BE49-F238E27FC236}">
                  <a16:creationId xmlns:a16="http://schemas.microsoft.com/office/drawing/2014/main" id="{5DA44E08-BE89-B8DC-F0A7-DED0E9E105E4}"/>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TextBox 6">
            <a:extLst>
              <a:ext uri="{FF2B5EF4-FFF2-40B4-BE49-F238E27FC236}">
                <a16:creationId xmlns:a16="http://schemas.microsoft.com/office/drawing/2014/main" id="{DEEE77CB-AAE6-E8F7-0F35-97D17EACD8D2}"/>
              </a:ext>
            </a:extLst>
          </p:cNvPr>
          <p:cNvSpPr txBox="1"/>
          <p:nvPr/>
        </p:nvSpPr>
        <p:spPr>
          <a:xfrm>
            <a:off x="905158" y="1356129"/>
            <a:ext cx="424254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A5FB35-94BA-1539-7005-98BFFD73F9CF}"/>
              </a:ext>
            </a:extLst>
          </p:cNvPr>
          <p:cNvPicPr>
            <a:picLocks noChangeAspect="1"/>
          </p:cNvPicPr>
          <p:nvPr/>
        </p:nvPicPr>
        <p:blipFill>
          <a:blip r:embed="rId3"/>
          <a:stretch>
            <a:fillRect/>
          </a:stretch>
        </p:blipFill>
        <p:spPr>
          <a:xfrm>
            <a:off x="1634948" y="3577743"/>
            <a:ext cx="9084634" cy="2865688"/>
          </a:xfrm>
          <a:prstGeom prst="rect">
            <a:avLst/>
          </a:prstGeom>
        </p:spPr>
      </p:pic>
      <p:pic>
        <p:nvPicPr>
          <p:cNvPr id="8" name="Picture 7">
            <a:extLst>
              <a:ext uri="{FF2B5EF4-FFF2-40B4-BE49-F238E27FC236}">
                <a16:creationId xmlns:a16="http://schemas.microsoft.com/office/drawing/2014/main" id="{8C041A43-D8ED-ACDB-737E-9F8808D6A2F2}"/>
              </a:ext>
            </a:extLst>
          </p:cNvPr>
          <p:cNvPicPr>
            <a:picLocks noChangeAspect="1"/>
          </p:cNvPicPr>
          <p:nvPr/>
        </p:nvPicPr>
        <p:blipFill>
          <a:blip r:embed="rId4"/>
          <a:stretch>
            <a:fillRect/>
          </a:stretch>
        </p:blipFill>
        <p:spPr>
          <a:xfrm>
            <a:off x="5381625" y="2194427"/>
            <a:ext cx="1428750" cy="1209675"/>
          </a:xfrm>
          <a:prstGeom prst="rect">
            <a:avLst/>
          </a:prstGeom>
        </p:spPr>
      </p:pic>
    </p:spTree>
    <p:extLst>
      <p:ext uri="{BB962C8B-B14F-4D97-AF65-F5344CB8AC3E}">
        <p14:creationId xmlns:p14="http://schemas.microsoft.com/office/powerpoint/2010/main" val="3960680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769099" y="351820"/>
            <a:ext cx="8658540"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Brands/LG Smartphones</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5" y="1297625"/>
            <a:ext cx="4645979"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451513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pic>
        <p:nvPicPr>
          <p:cNvPr id="5" name="Picture 4">
            <a:extLst>
              <a:ext uri="{FF2B5EF4-FFF2-40B4-BE49-F238E27FC236}">
                <a16:creationId xmlns:a16="http://schemas.microsoft.com/office/drawing/2014/main" id="{E3FA1EEA-930E-554C-8291-9E26DA4C9C78}"/>
              </a:ext>
            </a:extLst>
          </p:cNvPr>
          <p:cNvPicPr>
            <a:picLocks noChangeAspect="1"/>
          </p:cNvPicPr>
          <p:nvPr/>
        </p:nvPicPr>
        <p:blipFill>
          <a:blip r:embed="rId3"/>
          <a:stretch>
            <a:fillRect/>
          </a:stretch>
        </p:blipFill>
        <p:spPr>
          <a:xfrm>
            <a:off x="5424487" y="2147014"/>
            <a:ext cx="1343025" cy="1219200"/>
          </a:xfrm>
          <a:prstGeom prst="rect">
            <a:avLst/>
          </a:prstGeom>
        </p:spPr>
      </p:pic>
      <p:pic>
        <p:nvPicPr>
          <p:cNvPr id="8" name="Picture 7">
            <a:extLst>
              <a:ext uri="{FF2B5EF4-FFF2-40B4-BE49-F238E27FC236}">
                <a16:creationId xmlns:a16="http://schemas.microsoft.com/office/drawing/2014/main" id="{3F1FC20E-7159-328A-EBCE-BC338E532C24}"/>
              </a:ext>
            </a:extLst>
          </p:cNvPr>
          <p:cNvPicPr>
            <a:picLocks noChangeAspect="1"/>
          </p:cNvPicPr>
          <p:nvPr/>
        </p:nvPicPr>
        <p:blipFill>
          <a:blip r:embed="rId4"/>
          <a:stretch>
            <a:fillRect/>
          </a:stretch>
        </p:blipFill>
        <p:spPr>
          <a:xfrm>
            <a:off x="1663686" y="3366214"/>
            <a:ext cx="9027760" cy="3121347"/>
          </a:xfrm>
          <a:prstGeom prst="rect">
            <a:avLst/>
          </a:prstGeom>
        </p:spPr>
      </p:pic>
    </p:spTree>
    <p:extLst>
      <p:ext uri="{BB962C8B-B14F-4D97-AF65-F5344CB8AC3E}">
        <p14:creationId xmlns:p14="http://schemas.microsoft.com/office/powerpoint/2010/main" val="101559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4">
            <a:extLst>
              <a:ext uri="{FF2B5EF4-FFF2-40B4-BE49-F238E27FC236}">
                <a16:creationId xmlns:a16="http://schemas.microsoft.com/office/drawing/2014/main" id="{7FA867CB-EA8E-E3B6-C0DF-7EDB28EA1062}"/>
              </a:ext>
            </a:extLst>
          </p:cNvPr>
          <p:cNvGrpSpPr/>
          <p:nvPr/>
        </p:nvGrpSpPr>
        <p:grpSpPr>
          <a:xfrm>
            <a:off x="774315" y="1297625"/>
            <a:ext cx="4515137" cy="580183"/>
            <a:chOff x="0" y="0"/>
            <a:chExt cx="2186727" cy="545838"/>
          </a:xfrm>
        </p:grpSpPr>
        <p:sp>
          <p:nvSpPr>
            <p:cNvPr id="27" name="Freeform 5">
              <a:extLst>
                <a:ext uri="{FF2B5EF4-FFF2-40B4-BE49-F238E27FC236}">
                  <a16:creationId xmlns:a16="http://schemas.microsoft.com/office/drawing/2014/main" id="{9D75312E-3A78-B5FD-91DB-498FCAFAB3C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8" name="TextBox 6">
              <a:extLst>
                <a:ext uri="{FF2B5EF4-FFF2-40B4-BE49-F238E27FC236}">
                  <a16:creationId xmlns:a16="http://schemas.microsoft.com/office/drawing/2014/main" id="{5DA44E08-BE89-B8DC-F0A7-DED0E9E105E4}"/>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TextBox 6">
            <a:extLst>
              <a:ext uri="{FF2B5EF4-FFF2-40B4-BE49-F238E27FC236}">
                <a16:creationId xmlns:a16="http://schemas.microsoft.com/office/drawing/2014/main" id="{DEEE77CB-AAE6-E8F7-0F35-97D17EACD8D2}"/>
              </a:ext>
            </a:extLst>
          </p:cNvPr>
          <p:cNvSpPr txBox="1"/>
          <p:nvPr/>
        </p:nvSpPr>
        <p:spPr>
          <a:xfrm>
            <a:off x="905158" y="1356129"/>
            <a:ext cx="424254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5">
            <a:extLst>
              <a:ext uri="{FF2B5EF4-FFF2-40B4-BE49-F238E27FC236}">
                <a16:creationId xmlns:a16="http://schemas.microsoft.com/office/drawing/2014/main" id="{8C06F934-D74E-AA10-FC8F-583021E8567C}"/>
              </a:ext>
            </a:extLst>
          </p:cNvPr>
          <p:cNvSpPr txBox="1"/>
          <p:nvPr/>
        </p:nvSpPr>
        <p:spPr>
          <a:xfrm>
            <a:off x="1769099" y="351820"/>
            <a:ext cx="8658540"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Brands/LG Smartphones</a:t>
            </a:r>
          </a:p>
        </p:txBody>
      </p:sp>
      <p:pic>
        <p:nvPicPr>
          <p:cNvPr id="3" name="Picture 2">
            <a:extLst>
              <a:ext uri="{FF2B5EF4-FFF2-40B4-BE49-F238E27FC236}">
                <a16:creationId xmlns:a16="http://schemas.microsoft.com/office/drawing/2014/main" id="{9B8C9115-BCB6-7B95-AE41-B2EA9B1ED59E}"/>
              </a:ext>
            </a:extLst>
          </p:cNvPr>
          <p:cNvPicPr>
            <a:picLocks noChangeAspect="1"/>
          </p:cNvPicPr>
          <p:nvPr/>
        </p:nvPicPr>
        <p:blipFill>
          <a:blip r:embed="rId3"/>
          <a:stretch>
            <a:fillRect/>
          </a:stretch>
        </p:blipFill>
        <p:spPr>
          <a:xfrm>
            <a:off x="5357811" y="2058974"/>
            <a:ext cx="1476375" cy="1304925"/>
          </a:xfrm>
          <a:prstGeom prst="rect">
            <a:avLst/>
          </a:prstGeom>
        </p:spPr>
      </p:pic>
      <p:pic>
        <p:nvPicPr>
          <p:cNvPr id="9" name="Picture 8">
            <a:extLst>
              <a:ext uri="{FF2B5EF4-FFF2-40B4-BE49-F238E27FC236}">
                <a16:creationId xmlns:a16="http://schemas.microsoft.com/office/drawing/2014/main" id="{1C8ADC84-3AAC-F2A7-11C2-B1AE97BFB0FE}"/>
              </a:ext>
            </a:extLst>
          </p:cNvPr>
          <p:cNvPicPr>
            <a:picLocks noChangeAspect="1"/>
          </p:cNvPicPr>
          <p:nvPr/>
        </p:nvPicPr>
        <p:blipFill>
          <a:blip r:embed="rId4"/>
          <a:stretch>
            <a:fillRect/>
          </a:stretch>
        </p:blipFill>
        <p:spPr>
          <a:xfrm>
            <a:off x="1657347" y="3334335"/>
            <a:ext cx="9076301" cy="3124200"/>
          </a:xfrm>
          <a:prstGeom prst="rect">
            <a:avLst/>
          </a:prstGeom>
        </p:spPr>
      </p:pic>
    </p:spTree>
    <p:extLst>
      <p:ext uri="{BB962C8B-B14F-4D97-AF65-F5344CB8AC3E}">
        <p14:creationId xmlns:p14="http://schemas.microsoft.com/office/powerpoint/2010/main" val="322160677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2554</TotalTime>
  <Words>2821</Words>
  <Application>Microsoft Office PowerPoint</Application>
  <PresentationFormat>Widescreen</PresentationFormat>
  <Paragraphs>371</Paragraphs>
  <Slides>45</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Arimo</vt:lpstr>
      <vt:lpstr>Calibri</vt:lpstr>
      <vt:lpstr>League Spartan</vt:lpstr>
      <vt:lpstr>Poppins</vt:lpstr>
      <vt:lpstr>Segoe UI Emoji</vt:lpstr>
      <vt:lpstr>Times New Roman</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b93669b7 Power BI</dc:creator>
  <cp:lastModifiedBy>b93669b7 Power BI</cp:lastModifiedBy>
  <cp:revision>262</cp:revision>
  <dcterms:created xsi:type="dcterms:W3CDTF">2025-03-13T16:56:17Z</dcterms:created>
  <dcterms:modified xsi:type="dcterms:W3CDTF">2025-03-15T11:31:10Z</dcterms:modified>
</cp:coreProperties>
</file>